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99" r:id="rId2"/>
    <p:sldId id="261" r:id="rId3"/>
    <p:sldId id="271" r:id="rId4"/>
    <p:sldId id="295" r:id="rId5"/>
    <p:sldId id="272" r:id="rId6"/>
    <p:sldId id="287" r:id="rId7"/>
    <p:sldId id="288" r:id="rId8"/>
    <p:sldId id="292" r:id="rId9"/>
    <p:sldId id="293" r:id="rId10"/>
    <p:sldId id="294" r:id="rId11"/>
    <p:sldId id="270" r:id="rId12"/>
    <p:sldId id="289" r:id="rId13"/>
    <p:sldId id="285" r:id="rId14"/>
    <p:sldId id="283" r:id="rId15"/>
    <p:sldId id="284" r:id="rId16"/>
    <p:sldId id="286" r:id="rId17"/>
    <p:sldId id="275" r:id="rId18"/>
    <p:sldId id="277" r:id="rId19"/>
    <p:sldId id="296" r:id="rId20"/>
    <p:sldId id="278" r:id="rId21"/>
    <p:sldId id="297" r:id="rId22"/>
    <p:sldId id="298" r:id="rId23"/>
    <p:sldId id="280" r:id="rId24"/>
    <p:sldId id="281"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pPr>
              <a:defRPr/>
            </a:pPr>
            <a:fld id="{CC6F4E44-E63C-47E9-AF77-4B506D6715E0}" type="datetimeFigureOut">
              <a:rPr lang="en-US" smtClean="0"/>
              <a:pPr>
                <a:defRPr/>
              </a:pPr>
              <a:t>8/28/2010</a:t>
            </a:fld>
            <a:endParaRPr lang="en-US"/>
          </a:p>
        </p:txBody>
      </p:sp>
      <p:sp>
        <p:nvSpPr>
          <p:cNvPr id="17" name="Footer Placeholder 16"/>
          <p:cNvSpPr>
            <a:spLocks noGrp="1"/>
          </p:cNvSpPr>
          <p:nvPr>
            <p:ph type="ftr" sz="quarter" idx="11"/>
          </p:nvPr>
        </p:nvSpPr>
        <p:spPr>
          <a:xfrm>
            <a:off x="5410200" y="4205288"/>
            <a:ext cx="1295400" cy="457200"/>
          </a:xfrm>
        </p:spPr>
        <p:txBody>
          <a:bodyPr/>
          <a:lstStyle/>
          <a:p>
            <a:pPr>
              <a:defRPr/>
            </a:pPr>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pPr>
              <a:defRPr/>
            </a:pPr>
            <a:fld id="{95AE5A7B-67A5-40CC-946C-447569E4B8BF}"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C70F01EC-F94E-4F10-B43A-4FB7DE07599C}" type="datetimeFigureOut">
              <a:rPr lang="en-US" smtClean="0"/>
              <a:pPr>
                <a:defRPr/>
              </a:pPr>
              <a:t>8/28/2010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D0A3CC5-D382-4658-A83A-089C42650720}"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1547DD7D-E204-49D4-A781-EE5D4EA315EE}" type="datetimeFigureOut">
              <a:rPr lang="en-US" smtClean="0"/>
              <a:pPr>
                <a:defRPr/>
              </a:pPr>
              <a:t>8/28/2010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63E1C1B-5C96-460F-BF6B-AB60D901844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778E2BAC-F2BB-4794-90E5-2D8292E1C23F}" type="datetimeFigureOut">
              <a:rPr lang="en-US" smtClean="0"/>
              <a:pPr>
                <a:defRPr/>
              </a:pPr>
              <a:t>8/28/2010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C69636E-48D3-4392-9355-13392B27199E}"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E166E74F-8F0E-4DF3-940E-FB689BDFEFE5}" type="datetimeFigureOut">
              <a:rPr lang="en-US" smtClean="0"/>
              <a:pPr>
                <a:defRPr/>
              </a:pPr>
              <a:t>8/28/2010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C6D6556-E745-4841-82D8-368F3692B3BF}"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8BD0DC30-54D8-4871-8C32-AEDB86772814}" type="datetimeFigureOut">
              <a:rPr lang="en-US" smtClean="0"/>
              <a:pPr>
                <a:defRPr/>
              </a:pPr>
              <a:t>8/28/2010</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019B6EA1-82B4-41B1-BD99-D0AF886B09A3}"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pPr>
              <a:defRPr/>
            </a:pPr>
            <a:fld id="{F557F6AB-06D0-413E-978D-F0037A7A735B}" type="datetimeFigureOut">
              <a:rPr lang="en-US" smtClean="0"/>
              <a:pPr>
                <a:defRPr/>
              </a:pPr>
              <a:t>8/28/2010</a:t>
            </a:fld>
            <a:endParaRPr lang="en-US"/>
          </a:p>
        </p:txBody>
      </p:sp>
      <p:sp>
        <p:nvSpPr>
          <p:cNvPr id="27" name="Slide Number Placeholder 26"/>
          <p:cNvSpPr>
            <a:spLocks noGrp="1"/>
          </p:cNvSpPr>
          <p:nvPr>
            <p:ph type="sldNum" sz="quarter" idx="11"/>
          </p:nvPr>
        </p:nvSpPr>
        <p:spPr/>
        <p:txBody>
          <a:bodyPr rtlCol="0"/>
          <a:lstStyle/>
          <a:p>
            <a:pPr>
              <a:defRPr/>
            </a:pPr>
            <a:fld id="{F8ED9FCB-88FA-47A4-B7E0-532A4D12C85C}" type="slidenum">
              <a:rPr lang="en-US" smtClean="0"/>
              <a:pPr>
                <a:defRPr/>
              </a:pPr>
              <a:t>‹#›</a:t>
            </a:fld>
            <a:endParaRPr lang="en-US"/>
          </a:p>
        </p:txBody>
      </p:sp>
      <p:sp>
        <p:nvSpPr>
          <p:cNvPr id="28" name="Footer Placeholder 27"/>
          <p:cNvSpPr>
            <a:spLocks noGrp="1"/>
          </p:cNvSpPr>
          <p:nvPr>
            <p:ph type="ftr" sz="quarter" idx="12"/>
          </p:nvPr>
        </p:nvSpPr>
        <p:spPr/>
        <p:txBody>
          <a:bodyPr rtlCol="0"/>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pPr>
              <a:defRPr/>
            </a:pPr>
            <a:fld id="{CF7A933D-45A4-475A-BF2A-17797FD9C33A}" type="datetimeFigureOut">
              <a:rPr lang="en-US" smtClean="0"/>
              <a:pPr>
                <a:defRPr/>
              </a:pPr>
              <a:t>8/28/2010</a:t>
            </a:fld>
            <a:endParaRPr lang="en-US"/>
          </a:p>
        </p:txBody>
      </p:sp>
      <p:sp>
        <p:nvSpPr>
          <p:cNvPr id="4" name="Footer Placeholder 3"/>
          <p:cNvSpPr>
            <a:spLocks noGrp="1"/>
          </p:cNvSpPr>
          <p:nvPr>
            <p:ph type="ftr" sz="quarter" idx="11"/>
          </p:nvPr>
        </p:nvSpPr>
        <p:spPr>
          <a:xfrm>
            <a:off x="5257800" y="612648"/>
            <a:ext cx="1325880" cy="457200"/>
          </a:xfrm>
        </p:spPr>
        <p:txBody>
          <a:bodyPr/>
          <a:lstStyle/>
          <a:p>
            <a:pPr>
              <a:defRPr/>
            </a:pPr>
            <a:endParaRPr lang="en-US"/>
          </a:p>
        </p:txBody>
      </p:sp>
      <p:sp>
        <p:nvSpPr>
          <p:cNvPr id="5" name="Slide Number Placeholder 4"/>
          <p:cNvSpPr>
            <a:spLocks noGrp="1"/>
          </p:cNvSpPr>
          <p:nvPr>
            <p:ph type="sldNum" sz="quarter" idx="12"/>
          </p:nvPr>
        </p:nvSpPr>
        <p:spPr>
          <a:xfrm>
            <a:off x="8174736" y="2272"/>
            <a:ext cx="762000" cy="365760"/>
          </a:xfrm>
        </p:spPr>
        <p:txBody>
          <a:bodyPr/>
          <a:lstStyle/>
          <a:p>
            <a:pPr>
              <a:defRPr/>
            </a:pPr>
            <a:fld id="{AE55103A-EF68-45E8-B300-378C59F1F087}"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79D6C192-029F-49D9-B153-2507E515901F}" type="datetimeFigureOut">
              <a:rPr lang="en-US" smtClean="0"/>
              <a:pPr>
                <a:defRPr/>
              </a:pPr>
              <a:t>8/28/2010</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2F38F1BC-9E3D-4B2E-8EB6-FEE0153211E6}"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C8DFAD14-047C-47E3-862B-D77D5EAED929}" type="datetimeFigureOut">
              <a:rPr lang="en-US" smtClean="0"/>
              <a:pPr>
                <a:defRPr/>
              </a:pPr>
              <a:t>8/28/2010</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FDDD9939-C4E1-489C-A742-8901891DCE32}"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fld id="{6340261E-8F52-4876-B053-2F5EAFCD3E5D}" type="datetimeFigureOut">
              <a:rPr lang="en-US" smtClean="0"/>
              <a:pPr>
                <a:defRPr/>
              </a:pPr>
              <a:t>8/28/2010</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64F9E08-9E07-4672-A702-FDDD4427E7B6}"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pPr>
              <a:defRPr/>
            </a:pPr>
            <a:fld id="{AEEFF11E-A749-4A99-9419-600C721FEF63}" type="datetimeFigureOut">
              <a:rPr lang="en-US" smtClean="0"/>
              <a:pPr>
                <a:defRPr/>
              </a:pPr>
              <a:t>8/28/2010</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pPr>
              <a:defRPr/>
            </a:pPr>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pPr>
              <a:defRPr/>
            </a:pPr>
            <a:fld id="{A0366E17-1656-4467-A3E6-3FF49EBE1E73}"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7.xml"/><Relationship Id="rId6" Type="http://schemas.openxmlformats.org/officeDocument/2006/relationships/image" Target="../media/image6.wmf"/><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7.xml"/><Relationship Id="rId6" Type="http://schemas.openxmlformats.org/officeDocument/2006/relationships/image" Target="../media/image11.wmf"/><Relationship Id="rId5" Type="http://schemas.openxmlformats.org/officeDocument/2006/relationships/image" Target="../media/image10.png"/><Relationship Id="rId4" Type="http://schemas.openxmlformats.org/officeDocument/2006/relationships/image" Target="../media/image9.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8000" b="1" dirty="0" smtClean="0"/>
              <a:t>Literary Terms</a:t>
            </a:r>
            <a:endParaRPr lang="en-US" sz="8000" b="1" dirty="0"/>
          </a:p>
        </p:txBody>
      </p:sp>
      <p:sp>
        <p:nvSpPr>
          <p:cNvPr id="3" name="Subtitle 2"/>
          <p:cNvSpPr>
            <a:spLocks noGrp="1"/>
          </p:cNvSpPr>
          <p:nvPr>
            <p:ph type="subTitle" idx="1"/>
          </p:nvPr>
        </p:nvSpPr>
        <p:spPr/>
        <p:txBody>
          <a:bodyPr/>
          <a:lstStyle/>
          <a:p>
            <a:r>
              <a:rPr lang="en-US" dirty="0" smtClean="0"/>
              <a:t>An Introduction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solidFill>
                  <a:srgbClr val="FF0000"/>
                </a:solidFill>
              </a:rPr>
              <a:t>CONFLICT: </a:t>
            </a:r>
            <a:br>
              <a:rPr lang="en-US" sz="5400" b="1" dirty="0" smtClean="0">
                <a:solidFill>
                  <a:srgbClr val="FF0000"/>
                </a:solidFill>
              </a:rPr>
            </a:br>
            <a:r>
              <a:rPr lang="en-US" sz="5400" b="1" dirty="0" smtClean="0">
                <a:solidFill>
                  <a:srgbClr val="FF0000"/>
                </a:solidFill>
              </a:rPr>
              <a:t>HUMAN VS. SELF</a:t>
            </a:r>
            <a:endParaRPr lang="en-US" sz="5400" b="1" dirty="0">
              <a:solidFill>
                <a:srgbClr val="FF0000"/>
              </a:solidFill>
            </a:endParaRPr>
          </a:p>
        </p:txBody>
      </p:sp>
      <p:sp>
        <p:nvSpPr>
          <p:cNvPr id="3" name="Content Placeholder 2"/>
          <p:cNvSpPr>
            <a:spLocks noGrp="1"/>
          </p:cNvSpPr>
          <p:nvPr>
            <p:ph idx="1"/>
          </p:nvPr>
        </p:nvSpPr>
        <p:spPr>
          <a:xfrm>
            <a:off x="457200" y="2895600"/>
            <a:ext cx="8229600" cy="3389376"/>
          </a:xfrm>
        </p:spPr>
        <p:txBody>
          <a:bodyPr>
            <a:normAutofit fontScale="77500" lnSpcReduction="20000"/>
          </a:bodyPr>
          <a:lstStyle/>
          <a:p>
            <a:r>
              <a:rPr lang="en-US" sz="3200" dirty="0" smtClean="0"/>
              <a:t>Internal conflict. Not all conflict involves other people. Sometimes people are their own worst enemies. An internal conflict is a good test of a character’s values. </a:t>
            </a:r>
          </a:p>
          <a:p>
            <a:r>
              <a:rPr lang="en-US" sz="3200" dirty="0" smtClean="0"/>
              <a:t>Does he give in to temptation or rise above it? Does he demand the most from himself or settle for something less? Does he even bother to struggle? The internal conflicts of a character and how they are resolved are good clues to the character’s inner strength.</a:t>
            </a:r>
          </a:p>
          <a:p>
            <a:r>
              <a:rPr lang="en-US" sz="3200" dirty="0" smtClean="0"/>
              <a:t>Examples: human vs. sickness, human vs. death, human vs. madness, human vs. morality</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6000" b="1" dirty="0" smtClean="0">
                <a:solidFill>
                  <a:srgbClr val="FF0000"/>
                </a:solidFill>
              </a:rPr>
              <a:t>Conflict</a:t>
            </a:r>
          </a:p>
        </p:txBody>
      </p:sp>
      <p:sp>
        <p:nvSpPr>
          <p:cNvPr id="3" name="Content Placeholder 2"/>
          <p:cNvSpPr>
            <a:spLocks noGrp="1"/>
          </p:cNvSpPr>
          <p:nvPr>
            <p:ph idx="1"/>
          </p:nvPr>
        </p:nvSpPr>
        <p:spPr>
          <a:xfrm>
            <a:off x="457200" y="2362200"/>
            <a:ext cx="8229600" cy="4495800"/>
          </a:xfrm>
        </p:spPr>
        <p:txBody>
          <a:bodyPr>
            <a:normAutofit fontScale="92500" lnSpcReduction="10000"/>
          </a:bodyPr>
          <a:lstStyle/>
          <a:p>
            <a:pPr>
              <a:lnSpc>
                <a:spcPct val="90000"/>
              </a:lnSpc>
              <a:buNone/>
            </a:pPr>
            <a:r>
              <a:rPr lang="en-US" sz="3000" b="1" u="sng" dirty="0" smtClean="0"/>
              <a:t>TO REVIEW:</a:t>
            </a:r>
          </a:p>
          <a:p>
            <a:pPr>
              <a:lnSpc>
                <a:spcPct val="90000"/>
              </a:lnSpc>
            </a:pPr>
            <a:r>
              <a:rPr lang="en-US" sz="3000" b="1" i="1" dirty="0" smtClean="0"/>
              <a:t>Conflict</a:t>
            </a:r>
            <a:r>
              <a:rPr lang="en-US" sz="3000" b="1" dirty="0" smtClean="0"/>
              <a:t>—problem, struggle, issue in a story</a:t>
            </a:r>
            <a:endParaRPr lang="en-US" sz="3000" dirty="0" smtClean="0"/>
          </a:p>
          <a:p>
            <a:pPr>
              <a:lnSpc>
                <a:spcPct val="90000"/>
              </a:lnSpc>
              <a:buFont typeface="Arial" pitchFamily="34" charset="0"/>
              <a:buNone/>
            </a:pPr>
            <a:endParaRPr lang="en-US" sz="500" dirty="0" smtClean="0"/>
          </a:p>
          <a:p>
            <a:pPr>
              <a:lnSpc>
                <a:spcPct val="90000"/>
              </a:lnSpc>
            </a:pPr>
            <a:r>
              <a:rPr lang="en-US" sz="3000" b="1" i="1" dirty="0" smtClean="0"/>
              <a:t>External Conflict</a:t>
            </a:r>
            <a:r>
              <a:rPr lang="en-US" sz="3000" b="1" dirty="0" smtClean="0"/>
              <a:t>—occurs between the character and someone/something else</a:t>
            </a:r>
            <a:endParaRPr lang="en-US" sz="3000" dirty="0" smtClean="0"/>
          </a:p>
          <a:p>
            <a:pPr lvl="2">
              <a:lnSpc>
                <a:spcPct val="90000"/>
              </a:lnSpc>
            </a:pPr>
            <a:r>
              <a:rPr lang="en-US" sz="2200" b="1" dirty="0" smtClean="0"/>
              <a:t>Human vs. human (machine, supernatural being)</a:t>
            </a:r>
            <a:endParaRPr lang="en-US" sz="2200" dirty="0" smtClean="0"/>
          </a:p>
          <a:p>
            <a:pPr lvl="2">
              <a:lnSpc>
                <a:spcPct val="90000"/>
              </a:lnSpc>
            </a:pPr>
            <a:r>
              <a:rPr lang="en-US" sz="2200" b="1" dirty="0" smtClean="0"/>
              <a:t>Human vs. nature</a:t>
            </a:r>
            <a:endParaRPr lang="en-US" sz="2200" dirty="0" smtClean="0"/>
          </a:p>
          <a:p>
            <a:pPr lvl="2">
              <a:lnSpc>
                <a:spcPct val="90000"/>
              </a:lnSpc>
            </a:pPr>
            <a:r>
              <a:rPr lang="en-US" sz="2200" b="1" dirty="0" smtClean="0"/>
              <a:t>Human vs. society</a:t>
            </a:r>
            <a:endParaRPr lang="en-US" sz="2200" dirty="0" smtClean="0"/>
          </a:p>
          <a:p>
            <a:pPr>
              <a:lnSpc>
                <a:spcPct val="90000"/>
              </a:lnSpc>
            </a:pPr>
            <a:r>
              <a:rPr lang="en-US" sz="3000" b="1" i="1" dirty="0" smtClean="0"/>
              <a:t>Internal Conflict</a:t>
            </a:r>
            <a:r>
              <a:rPr lang="en-US" sz="3000" b="1" dirty="0" smtClean="0"/>
              <a:t>—occurs inside the character’s mind; emotions, personal decisions, etc.</a:t>
            </a:r>
            <a:endParaRPr lang="en-US" sz="3000" dirty="0" smtClean="0"/>
          </a:p>
          <a:p>
            <a:pPr lvl="2">
              <a:lnSpc>
                <a:spcPct val="90000"/>
              </a:lnSpc>
            </a:pPr>
            <a:r>
              <a:rPr lang="en-US" sz="2200" b="1" dirty="0" smtClean="0"/>
              <a:t>Human vs. her/himself </a:t>
            </a:r>
            <a:endParaRPr lang="en-US" sz="2200" dirty="0" smtClean="0"/>
          </a:p>
          <a:p>
            <a:pPr lvl="2">
              <a:lnSpc>
                <a:spcPct val="90000"/>
              </a:lnSpc>
            </a:pPr>
            <a:endParaRPr lang="en-US" sz="2200" dirty="0" smtClean="0"/>
          </a:p>
          <a:p>
            <a:pPr>
              <a:lnSpc>
                <a:spcPct val="90000"/>
              </a:lnSpc>
            </a:pPr>
            <a:endParaRPr lang="en-US" sz="3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solidFill>
                  <a:srgbClr val="FF0000"/>
                </a:solidFill>
              </a:rPr>
              <a:t>FORESHADOWING</a:t>
            </a:r>
            <a:endParaRPr lang="en-US" sz="6000" dirty="0">
              <a:solidFill>
                <a:srgbClr val="FF0000"/>
              </a:solidFill>
            </a:endParaRPr>
          </a:p>
        </p:txBody>
      </p:sp>
      <p:sp>
        <p:nvSpPr>
          <p:cNvPr id="3" name="Content Placeholder 2"/>
          <p:cNvSpPr>
            <a:spLocks noGrp="1"/>
          </p:cNvSpPr>
          <p:nvPr>
            <p:ph idx="1"/>
          </p:nvPr>
        </p:nvSpPr>
        <p:spPr/>
        <p:txBody>
          <a:bodyPr>
            <a:normAutofit/>
          </a:bodyPr>
          <a:lstStyle/>
          <a:p>
            <a:pPr>
              <a:buNone/>
            </a:pPr>
            <a:r>
              <a:rPr lang="en-US" dirty="0" smtClean="0"/>
              <a:t>An author’s use of hints or clues to suggest events that will occur later in the story. </a:t>
            </a:r>
          </a:p>
          <a:p>
            <a:pPr>
              <a:buNone/>
            </a:pPr>
            <a:r>
              <a:rPr lang="en-US" dirty="0" smtClean="0"/>
              <a:t>Foreshadowing frequently serves two purposes. </a:t>
            </a:r>
          </a:p>
          <a:p>
            <a:r>
              <a:rPr lang="en-US" dirty="0" smtClean="0"/>
              <a:t>It builds suspense by raising questions that encourage the reader to go on and find out more about the event that is being foreshadowed.</a:t>
            </a:r>
          </a:p>
          <a:p>
            <a:r>
              <a:rPr lang="en-US" dirty="0" smtClean="0"/>
              <a:t>Foreshadowing is also a means of making a narrative more believable by partially preparing the reader for events which are to follow.</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solidFill>
                  <a:srgbClr val="FF0000"/>
                </a:solidFill>
              </a:rPr>
              <a:t>Characterization</a:t>
            </a:r>
            <a:endParaRPr lang="en-US" sz="6000" dirty="0"/>
          </a:p>
        </p:txBody>
      </p:sp>
      <p:sp>
        <p:nvSpPr>
          <p:cNvPr id="3" name="Content Placeholder 2"/>
          <p:cNvSpPr>
            <a:spLocks noGrp="1"/>
          </p:cNvSpPr>
          <p:nvPr>
            <p:ph idx="1"/>
          </p:nvPr>
        </p:nvSpPr>
        <p:spPr/>
        <p:txBody>
          <a:bodyPr>
            <a:normAutofit fontScale="92500" lnSpcReduction="10000"/>
          </a:bodyPr>
          <a:lstStyle/>
          <a:p>
            <a:pPr marL="347472" fontAlgn="auto">
              <a:spcAft>
                <a:spcPts val="0"/>
              </a:spcAft>
              <a:buNone/>
              <a:defRPr/>
            </a:pPr>
            <a:r>
              <a:rPr lang="en-US" sz="3600" b="1" u="sng" cap="all" dirty="0" smtClean="0"/>
              <a:t>Role</a:t>
            </a:r>
            <a:endParaRPr lang="en-US" sz="3600" b="1" dirty="0" smtClean="0"/>
          </a:p>
          <a:p>
            <a:pPr marL="347472" fontAlgn="auto">
              <a:spcAft>
                <a:spcPts val="0"/>
              </a:spcAft>
              <a:defRPr/>
            </a:pPr>
            <a:r>
              <a:rPr lang="en-US" sz="3600" b="1" i="1" dirty="0" smtClean="0"/>
              <a:t>Protagonist</a:t>
            </a:r>
            <a:r>
              <a:rPr lang="en-US" sz="3600" dirty="0" smtClean="0"/>
              <a:t>: Character who </a:t>
            </a:r>
            <a:r>
              <a:rPr lang="en-US" sz="3600" u="sng" dirty="0" smtClean="0"/>
              <a:t>experiences</a:t>
            </a:r>
            <a:r>
              <a:rPr lang="en-US" sz="3600" dirty="0" smtClean="0"/>
              <a:t> conflict; usually the main character.</a:t>
            </a:r>
          </a:p>
          <a:p>
            <a:pPr marL="347472" fontAlgn="auto">
              <a:spcAft>
                <a:spcPts val="0"/>
              </a:spcAft>
              <a:defRPr/>
            </a:pPr>
            <a:r>
              <a:rPr lang="en-US" sz="3600" b="1" i="1" dirty="0" smtClean="0"/>
              <a:t>Antagonist</a:t>
            </a:r>
            <a:r>
              <a:rPr lang="en-US" sz="3600" dirty="0" smtClean="0"/>
              <a:t>: Character who </a:t>
            </a:r>
            <a:r>
              <a:rPr lang="en-US" sz="3600" u="sng" dirty="0" smtClean="0"/>
              <a:t>creates</a:t>
            </a:r>
            <a:r>
              <a:rPr lang="en-US" sz="3600" dirty="0" smtClean="0"/>
              <a:t> conflict for the protagonist.</a:t>
            </a:r>
          </a:p>
          <a:p>
            <a:pPr marL="347472" fontAlgn="auto">
              <a:spcAft>
                <a:spcPts val="0"/>
              </a:spcAft>
              <a:defRPr/>
            </a:pPr>
            <a:r>
              <a:rPr lang="en-US" sz="3600" b="1" i="1" dirty="0" smtClean="0"/>
              <a:t>Foil</a:t>
            </a:r>
            <a:r>
              <a:rPr lang="en-US" sz="3600" i="1" dirty="0" smtClean="0"/>
              <a:t>: </a:t>
            </a:r>
            <a:r>
              <a:rPr lang="en-US" sz="3600" dirty="0" smtClean="0"/>
              <a:t>A character who provides a </a:t>
            </a:r>
            <a:r>
              <a:rPr lang="en-US" sz="3600" u="sng" dirty="0" smtClean="0"/>
              <a:t>contrast</a:t>
            </a:r>
            <a:r>
              <a:rPr lang="en-US" sz="3600" dirty="0" smtClean="0"/>
              <a:t> to the protagonist.</a:t>
            </a:r>
            <a:endParaRPr lang="en-US" sz="3600" i="1" dirty="0" smtClean="0"/>
          </a:p>
          <a:p>
            <a:pPr marL="347472" fontAlgn="auto">
              <a:spcAft>
                <a:spcPts val="0"/>
              </a:spcAft>
              <a:buNone/>
              <a:defRPr/>
            </a:pPr>
            <a:r>
              <a:rPr lang="en-US" sz="3600" dirty="0" smtClean="0"/>
              <a:t> </a:t>
            </a:r>
            <a:endParaRPr lang="en-US" sz="3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000" b="1" dirty="0" smtClean="0">
                <a:solidFill>
                  <a:srgbClr val="FF0000"/>
                </a:solidFill>
              </a:rPr>
              <a:t>Characterization</a:t>
            </a:r>
            <a:endParaRPr lang="en-US" sz="6000" dirty="0"/>
          </a:p>
        </p:txBody>
      </p:sp>
      <p:sp>
        <p:nvSpPr>
          <p:cNvPr id="4" name="Content Placeholder 3"/>
          <p:cNvSpPr>
            <a:spLocks noGrp="1"/>
          </p:cNvSpPr>
          <p:nvPr>
            <p:ph idx="1"/>
          </p:nvPr>
        </p:nvSpPr>
        <p:spPr/>
        <p:txBody>
          <a:bodyPr>
            <a:normAutofit fontScale="92500" lnSpcReduction="10000"/>
          </a:bodyPr>
          <a:lstStyle/>
          <a:p>
            <a:pPr marL="0">
              <a:buNone/>
            </a:pPr>
            <a:r>
              <a:rPr lang="en-US" sz="2800" b="1" u="sng" dirty="0" smtClean="0"/>
              <a:t>MAJOR CHARACTERS</a:t>
            </a:r>
            <a:r>
              <a:rPr lang="en-US" sz="2800" u="sng" dirty="0" smtClean="0"/>
              <a:t/>
            </a:r>
            <a:br>
              <a:rPr lang="en-US" sz="2800" u="sng" dirty="0" smtClean="0"/>
            </a:br>
            <a:r>
              <a:rPr lang="en-US" sz="2800" dirty="0" smtClean="0"/>
              <a:t>Almost always round or three-dimensional characters. They have good and bad qualities. Their goals, ambitions and values change. </a:t>
            </a:r>
          </a:p>
          <a:p>
            <a:pPr marL="347472"/>
            <a:r>
              <a:rPr lang="en-US" sz="2800" dirty="0" smtClean="0"/>
              <a:t>A </a:t>
            </a:r>
            <a:r>
              <a:rPr lang="en-US" sz="2800" b="1" dirty="0" smtClean="0"/>
              <a:t>ROUND</a:t>
            </a:r>
            <a:r>
              <a:rPr lang="en-US" sz="2800" dirty="0" smtClean="0"/>
              <a:t> character changes as a result of what happens to him or her. </a:t>
            </a:r>
          </a:p>
          <a:p>
            <a:pPr marL="347472"/>
            <a:r>
              <a:rPr lang="en-US" sz="2800" dirty="0" smtClean="0"/>
              <a:t>A character who changes inside as a result of what happens to him is referred to in literature as a </a:t>
            </a:r>
            <a:r>
              <a:rPr lang="en-US" sz="2800" b="1" dirty="0" smtClean="0"/>
              <a:t>DYNAMIC</a:t>
            </a:r>
            <a:r>
              <a:rPr lang="en-US" sz="2800" dirty="0" smtClean="0"/>
              <a:t> character. A dynamic character grows or progresses to a higher level of understanding in the course of the story.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solidFill>
                  <a:srgbClr val="FF0000"/>
                </a:solidFill>
              </a:rPr>
              <a:t>Characterization</a:t>
            </a:r>
            <a:endParaRPr lang="en-US" sz="6000" dirty="0"/>
          </a:p>
        </p:txBody>
      </p:sp>
      <p:sp>
        <p:nvSpPr>
          <p:cNvPr id="3" name="Content Placeholder 2"/>
          <p:cNvSpPr>
            <a:spLocks noGrp="1"/>
          </p:cNvSpPr>
          <p:nvPr>
            <p:ph idx="1"/>
          </p:nvPr>
        </p:nvSpPr>
        <p:spPr/>
        <p:txBody>
          <a:bodyPr>
            <a:normAutofit fontScale="92500"/>
          </a:bodyPr>
          <a:lstStyle/>
          <a:p>
            <a:pPr marL="0">
              <a:buNone/>
            </a:pPr>
            <a:r>
              <a:rPr lang="en-US" sz="2400" b="1" u="sng" dirty="0" smtClean="0"/>
              <a:t>MINOR CHARACTERS</a:t>
            </a:r>
          </a:p>
          <a:p>
            <a:pPr marL="0">
              <a:buNone/>
            </a:pPr>
            <a:r>
              <a:rPr lang="en-US" sz="2400" dirty="0" smtClean="0"/>
              <a:t>Almost always two-dimensional characters. They have only 1 or 2 striking qualities. Their predominant quality is not balanced by an opposite quality (all good or all bad). Such characters can be interesting or amusing in their own right, but they lack depth. </a:t>
            </a:r>
          </a:p>
          <a:p>
            <a:pPr marL="0"/>
            <a:r>
              <a:rPr lang="en-US" sz="2400" b="1" dirty="0" smtClean="0"/>
              <a:t>FLAT </a:t>
            </a:r>
            <a:r>
              <a:rPr lang="en-US" sz="2400" dirty="0" smtClean="0"/>
              <a:t>characters are sometimes referred to as </a:t>
            </a:r>
            <a:r>
              <a:rPr lang="en-US" sz="2400" b="1" dirty="0" smtClean="0"/>
              <a:t>STATIC</a:t>
            </a:r>
            <a:r>
              <a:rPr lang="en-US" sz="2400" dirty="0" smtClean="0"/>
              <a:t> characters because they do not change in the course of the story. </a:t>
            </a:r>
          </a:p>
          <a:p>
            <a:pPr marL="0"/>
            <a:r>
              <a:rPr lang="en-US" sz="2400" b="1" dirty="0" smtClean="0"/>
              <a:t>STOCK </a:t>
            </a:r>
            <a:r>
              <a:rPr lang="en-US" sz="2400" dirty="0" smtClean="0"/>
              <a:t>characters are generic archetypes that are found in many stories: </a:t>
            </a:r>
          </a:p>
          <a:p>
            <a:pPr marL="0" lvl="1" algn="ctr">
              <a:spcBef>
                <a:spcPts val="0"/>
              </a:spcBef>
              <a:buNone/>
            </a:pPr>
            <a:r>
              <a:rPr lang="en-US" sz="2000" dirty="0" smtClean="0"/>
              <a:t>the joker, the greedy old man, the girl next door, mean mother-in-law or step-mother, the wise old man, the hen-pecked husband, the smart-</a:t>
            </a:r>
            <a:r>
              <a:rPr lang="en-US" sz="2000" dirty="0" err="1" smtClean="0"/>
              <a:t>alec</a:t>
            </a:r>
            <a:r>
              <a:rPr lang="en-US" sz="2000" dirty="0" smtClean="0"/>
              <a:t> little kid, nosy neighbor, etc.</a:t>
            </a:r>
            <a:endParaRPr lang="en-US" sz="2000" b="1" dirty="0" smtClean="0"/>
          </a:p>
          <a:p>
            <a:pPr>
              <a:buNone/>
            </a:pPr>
            <a:endParaRPr lang="en-US" b="1" u="sng" dirty="0" smtClean="0"/>
          </a:p>
          <a:p>
            <a:pPr>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6000" b="1" dirty="0" smtClean="0">
                <a:solidFill>
                  <a:srgbClr val="FF0000"/>
                </a:solidFill>
              </a:rPr>
              <a:t>Characterization</a:t>
            </a:r>
            <a:endParaRPr lang="en-US" sz="6000" dirty="0"/>
          </a:p>
        </p:txBody>
      </p:sp>
      <p:sp>
        <p:nvSpPr>
          <p:cNvPr id="3" name="Subtitle 2"/>
          <p:cNvSpPr>
            <a:spLocks noGrp="1"/>
          </p:cNvSpPr>
          <p:nvPr>
            <p:ph idx="1"/>
          </p:nvPr>
        </p:nvSpPr>
        <p:spPr/>
        <p:txBody>
          <a:bodyPr rtlCol="0">
            <a:normAutofit fontScale="55000" lnSpcReduction="20000"/>
          </a:bodyPr>
          <a:lstStyle/>
          <a:p>
            <a:pPr algn="l" fontAlgn="auto">
              <a:spcAft>
                <a:spcPts val="0"/>
              </a:spcAft>
              <a:buNone/>
              <a:defRPr/>
            </a:pPr>
            <a:r>
              <a:rPr lang="en-US" sz="3300" b="1" u="sng" cap="all" dirty="0" smtClean="0">
                <a:solidFill>
                  <a:schemeClr val="tx1"/>
                </a:solidFill>
              </a:rPr>
              <a:t>To review</a:t>
            </a:r>
            <a:endParaRPr lang="en-US" sz="3300" dirty="0">
              <a:solidFill>
                <a:schemeClr val="tx1"/>
              </a:solidFill>
            </a:endParaRPr>
          </a:p>
          <a:p>
            <a:pPr algn="l" fontAlgn="auto">
              <a:spcAft>
                <a:spcPts val="0"/>
              </a:spcAft>
              <a:defRPr/>
            </a:pPr>
            <a:r>
              <a:rPr lang="en-US" sz="3300" b="1" dirty="0">
                <a:solidFill>
                  <a:schemeClr val="tx1"/>
                </a:solidFill>
              </a:rPr>
              <a:t> </a:t>
            </a:r>
            <a:r>
              <a:rPr lang="en-US" sz="3300" b="1" i="1" dirty="0" smtClean="0">
                <a:solidFill>
                  <a:schemeClr val="tx1"/>
                </a:solidFill>
              </a:rPr>
              <a:t>Protagonist</a:t>
            </a:r>
            <a:r>
              <a:rPr lang="en-US" sz="3300" b="1" dirty="0">
                <a:solidFill>
                  <a:schemeClr val="tx1"/>
                </a:solidFill>
              </a:rPr>
              <a:t>: </a:t>
            </a:r>
            <a:r>
              <a:rPr lang="en-US" sz="3300" b="1" dirty="0" smtClean="0">
                <a:solidFill>
                  <a:schemeClr val="tx1"/>
                </a:solidFill>
              </a:rPr>
              <a:t>Main Character (Batman)</a:t>
            </a:r>
            <a:endParaRPr lang="en-US" sz="3300" dirty="0">
              <a:solidFill>
                <a:schemeClr val="tx1"/>
              </a:solidFill>
            </a:endParaRPr>
          </a:p>
          <a:p>
            <a:pPr algn="l" fontAlgn="auto">
              <a:spcAft>
                <a:spcPts val="0"/>
              </a:spcAft>
              <a:defRPr/>
            </a:pPr>
            <a:r>
              <a:rPr lang="en-US" sz="3300" b="1" dirty="0">
                <a:solidFill>
                  <a:schemeClr val="tx1"/>
                </a:solidFill>
              </a:rPr>
              <a:t> </a:t>
            </a:r>
            <a:r>
              <a:rPr lang="en-US" sz="3300" b="1" i="1" dirty="0" smtClean="0">
                <a:solidFill>
                  <a:schemeClr val="tx1"/>
                </a:solidFill>
              </a:rPr>
              <a:t>Antagonist</a:t>
            </a:r>
            <a:r>
              <a:rPr lang="en-US" sz="3300" b="1" dirty="0">
                <a:solidFill>
                  <a:schemeClr val="tx1"/>
                </a:solidFill>
              </a:rPr>
              <a:t>: Character </a:t>
            </a:r>
            <a:r>
              <a:rPr lang="en-US" sz="3300" b="1" dirty="0" smtClean="0">
                <a:solidFill>
                  <a:schemeClr val="tx1"/>
                </a:solidFill>
              </a:rPr>
              <a:t>who conflicts with </a:t>
            </a:r>
            <a:r>
              <a:rPr lang="en-US" sz="3300" b="1" dirty="0">
                <a:solidFill>
                  <a:schemeClr val="tx1"/>
                </a:solidFill>
              </a:rPr>
              <a:t>the </a:t>
            </a:r>
            <a:r>
              <a:rPr lang="en-US" sz="3300" b="1" dirty="0" smtClean="0">
                <a:solidFill>
                  <a:schemeClr val="tx1"/>
                </a:solidFill>
              </a:rPr>
              <a:t>protagonist (Joker)</a:t>
            </a:r>
          </a:p>
          <a:p>
            <a:pPr algn="l" fontAlgn="auto">
              <a:spcAft>
                <a:spcPts val="0"/>
              </a:spcAft>
              <a:defRPr/>
            </a:pPr>
            <a:r>
              <a:rPr lang="en-US" sz="3300" b="1" i="1" dirty="0" smtClean="0">
                <a:solidFill>
                  <a:schemeClr val="tx1"/>
                </a:solidFill>
              </a:rPr>
              <a:t>Foil: </a:t>
            </a:r>
            <a:r>
              <a:rPr lang="en-US" sz="3300" b="1" dirty="0" smtClean="0">
                <a:solidFill>
                  <a:schemeClr val="tx1"/>
                </a:solidFill>
              </a:rPr>
              <a:t>Character who contrasts with the protagonist (Robin)</a:t>
            </a:r>
            <a:endParaRPr lang="en-US" sz="3300" b="1" i="1" dirty="0">
              <a:solidFill>
                <a:schemeClr val="tx1"/>
              </a:solidFill>
            </a:endParaRPr>
          </a:p>
          <a:p>
            <a:pPr algn="l" fontAlgn="auto">
              <a:spcAft>
                <a:spcPts val="0"/>
              </a:spcAft>
              <a:buNone/>
              <a:defRPr/>
            </a:pPr>
            <a:endParaRPr lang="en-US" sz="3300" dirty="0" smtClean="0"/>
          </a:p>
          <a:p>
            <a:pPr algn="l" fontAlgn="auto">
              <a:spcAft>
                <a:spcPts val="0"/>
              </a:spcAft>
              <a:buNone/>
              <a:defRPr/>
            </a:pPr>
            <a:r>
              <a:rPr lang="en-US" sz="3300" b="1" u="sng" cap="all" dirty="0" smtClean="0">
                <a:solidFill>
                  <a:schemeClr val="tx1"/>
                </a:solidFill>
              </a:rPr>
              <a:t>Personal </a:t>
            </a:r>
            <a:r>
              <a:rPr lang="en-US" sz="3300" b="1" u="sng" cap="all" dirty="0">
                <a:solidFill>
                  <a:schemeClr val="tx1"/>
                </a:solidFill>
              </a:rPr>
              <a:t>growth</a:t>
            </a:r>
            <a:endParaRPr lang="en-US" sz="3300" dirty="0">
              <a:solidFill>
                <a:schemeClr val="tx1"/>
              </a:solidFill>
            </a:endParaRPr>
          </a:p>
          <a:p>
            <a:pPr algn="l" fontAlgn="auto">
              <a:spcAft>
                <a:spcPts val="0"/>
              </a:spcAft>
              <a:defRPr/>
            </a:pPr>
            <a:r>
              <a:rPr lang="en-US" sz="3300" b="1" i="1" dirty="0" smtClean="0">
                <a:solidFill>
                  <a:schemeClr val="tx1"/>
                </a:solidFill>
              </a:rPr>
              <a:t>Dynamic</a:t>
            </a:r>
            <a:r>
              <a:rPr lang="en-US" sz="3300" b="1" dirty="0">
                <a:solidFill>
                  <a:schemeClr val="tx1"/>
                </a:solidFill>
              </a:rPr>
              <a:t>: </a:t>
            </a:r>
            <a:r>
              <a:rPr lang="en-US" sz="3300" b="1" dirty="0" smtClean="0">
                <a:solidFill>
                  <a:schemeClr val="tx1"/>
                </a:solidFill>
              </a:rPr>
              <a:t>Changes!!! Receives </a:t>
            </a:r>
            <a:r>
              <a:rPr lang="en-US" sz="3300" b="1" dirty="0">
                <a:solidFill>
                  <a:schemeClr val="tx1"/>
                </a:solidFill>
              </a:rPr>
              <a:t>new understanding, makes an important decision, takes crucial action</a:t>
            </a:r>
            <a:endParaRPr lang="en-US" sz="3300" dirty="0">
              <a:solidFill>
                <a:schemeClr val="tx1"/>
              </a:solidFill>
            </a:endParaRPr>
          </a:p>
          <a:p>
            <a:pPr algn="l" fontAlgn="auto">
              <a:spcAft>
                <a:spcPts val="0"/>
              </a:spcAft>
              <a:defRPr/>
            </a:pPr>
            <a:r>
              <a:rPr lang="en-US" sz="3300" b="1" dirty="0">
                <a:solidFill>
                  <a:schemeClr val="tx1"/>
                </a:solidFill>
              </a:rPr>
              <a:t> </a:t>
            </a:r>
            <a:r>
              <a:rPr lang="en-US" sz="3300" b="1" i="1" dirty="0" smtClean="0">
                <a:solidFill>
                  <a:schemeClr val="tx1"/>
                </a:solidFill>
              </a:rPr>
              <a:t>Static</a:t>
            </a:r>
            <a:r>
              <a:rPr lang="en-US" sz="3300" b="1" dirty="0">
                <a:solidFill>
                  <a:schemeClr val="tx1"/>
                </a:solidFill>
              </a:rPr>
              <a:t>: Doesn’t change much during the course of the </a:t>
            </a:r>
            <a:r>
              <a:rPr lang="en-US" sz="3300" b="1" dirty="0" smtClean="0">
                <a:solidFill>
                  <a:schemeClr val="tx1"/>
                </a:solidFill>
              </a:rPr>
              <a:t>story</a:t>
            </a:r>
            <a:r>
              <a:rPr lang="en-US" sz="3300" b="1" dirty="0">
                <a:solidFill>
                  <a:schemeClr val="tx1"/>
                </a:solidFill>
              </a:rPr>
              <a:t> </a:t>
            </a:r>
            <a:endParaRPr lang="en-US" sz="3300" dirty="0">
              <a:solidFill>
                <a:schemeClr val="tx1"/>
              </a:solidFill>
            </a:endParaRPr>
          </a:p>
          <a:p>
            <a:pPr algn="l" fontAlgn="auto">
              <a:spcAft>
                <a:spcPts val="0"/>
              </a:spcAft>
              <a:buNone/>
              <a:defRPr/>
            </a:pPr>
            <a:endParaRPr lang="en-US" sz="3300" b="1" u="sng" cap="all" dirty="0" smtClean="0">
              <a:solidFill>
                <a:schemeClr val="tx1"/>
              </a:solidFill>
            </a:endParaRPr>
          </a:p>
          <a:p>
            <a:pPr algn="l" fontAlgn="auto">
              <a:spcAft>
                <a:spcPts val="0"/>
              </a:spcAft>
              <a:buNone/>
              <a:defRPr/>
            </a:pPr>
            <a:r>
              <a:rPr lang="en-US" sz="3300" b="1" u="sng" cap="all" dirty="0" smtClean="0">
                <a:solidFill>
                  <a:schemeClr val="tx1"/>
                </a:solidFill>
              </a:rPr>
              <a:t>Personality</a:t>
            </a:r>
            <a:endParaRPr lang="en-US" sz="3300" dirty="0">
              <a:solidFill>
                <a:schemeClr val="tx1"/>
              </a:solidFill>
            </a:endParaRPr>
          </a:p>
          <a:p>
            <a:pPr algn="l" fontAlgn="auto">
              <a:spcAft>
                <a:spcPts val="0"/>
              </a:spcAft>
              <a:defRPr/>
            </a:pPr>
            <a:r>
              <a:rPr lang="en-US" sz="3300" b="1" dirty="0">
                <a:solidFill>
                  <a:schemeClr val="tx1"/>
                </a:solidFill>
              </a:rPr>
              <a:t> </a:t>
            </a:r>
            <a:r>
              <a:rPr lang="en-US" sz="3300" b="1" i="1" dirty="0" smtClean="0">
                <a:solidFill>
                  <a:schemeClr val="tx1"/>
                </a:solidFill>
              </a:rPr>
              <a:t>Flat</a:t>
            </a:r>
            <a:r>
              <a:rPr lang="en-US" sz="3300" b="1" dirty="0">
                <a:solidFill>
                  <a:schemeClr val="tx1"/>
                </a:solidFill>
              </a:rPr>
              <a:t>: simple personality, not too many character traits</a:t>
            </a:r>
            <a:endParaRPr lang="en-US" sz="3300" dirty="0">
              <a:solidFill>
                <a:schemeClr val="tx1"/>
              </a:solidFill>
            </a:endParaRPr>
          </a:p>
          <a:p>
            <a:pPr algn="l" fontAlgn="auto">
              <a:spcAft>
                <a:spcPts val="0"/>
              </a:spcAft>
              <a:defRPr/>
            </a:pPr>
            <a:r>
              <a:rPr lang="en-US" sz="3300" b="1" dirty="0">
                <a:solidFill>
                  <a:schemeClr val="tx1"/>
                </a:solidFill>
              </a:rPr>
              <a:t> </a:t>
            </a:r>
            <a:r>
              <a:rPr lang="en-US" sz="3300" b="1" i="1" dirty="0" smtClean="0">
                <a:solidFill>
                  <a:schemeClr val="tx1"/>
                </a:solidFill>
              </a:rPr>
              <a:t>Round</a:t>
            </a:r>
            <a:r>
              <a:rPr lang="en-US" sz="3300" b="1" dirty="0">
                <a:solidFill>
                  <a:schemeClr val="tx1"/>
                </a:solidFill>
              </a:rPr>
              <a:t>: complex personality, the reader knows a lot about this character.</a:t>
            </a:r>
            <a:endParaRPr lang="en-US" sz="3300" dirty="0">
              <a:solidFill>
                <a:schemeClr val="tx1"/>
              </a:solidFill>
            </a:endParaRPr>
          </a:p>
          <a:p>
            <a:pPr algn="l" fontAlgn="auto">
              <a:spcAft>
                <a:spcPts val="0"/>
              </a:spcAft>
              <a:defRPr/>
            </a:pPr>
            <a:r>
              <a:rPr lang="en-US" sz="3300" b="1" dirty="0">
                <a:solidFill>
                  <a:schemeClr val="tx1"/>
                </a:solidFill>
              </a:rPr>
              <a:t> </a:t>
            </a:r>
            <a:r>
              <a:rPr lang="en-US" sz="3300" b="1" i="1" dirty="0" smtClean="0">
                <a:solidFill>
                  <a:schemeClr val="tx1"/>
                </a:solidFill>
              </a:rPr>
              <a:t>Stock</a:t>
            </a:r>
            <a:r>
              <a:rPr lang="en-US" sz="3300" b="1" dirty="0">
                <a:solidFill>
                  <a:schemeClr val="tx1"/>
                </a:solidFill>
              </a:rPr>
              <a:t>: Stereotypical character, one we’ve seen many times before</a:t>
            </a:r>
            <a:endParaRPr lang="en-US" sz="3300" dirty="0">
              <a:solidFill>
                <a:schemeClr val="tx1"/>
              </a:solidFill>
            </a:endParaRPr>
          </a:p>
          <a:p>
            <a:pPr algn="l" fontAlgn="auto">
              <a:spcAft>
                <a:spcPts val="0"/>
              </a:spcAft>
              <a:buNone/>
              <a:defRPr/>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a:bodyPr>
          <a:lstStyle/>
          <a:p>
            <a:r>
              <a:rPr lang="en-US" sz="6000" b="1" dirty="0" smtClean="0">
                <a:solidFill>
                  <a:srgbClr val="FF0000"/>
                </a:solidFill>
              </a:rPr>
              <a:t>Irony and Parody</a:t>
            </a:r>
          </a:p>
        </p:txBody>
      </p:sp>
      <p:sp>
        <p:nvSpPr>
          <p:cNvPr id="10243" name="Content Placeholder 2"/>
          <p:cNvSpPr>
            <a:spLocks noGrp="1"/>
          </p:cNvSpPr>
          <p:nvPr>
            <p:ph idx="1"/>
          </p:nvPr>
        </p:nvSpPr>
        <p:spPr/>
        <p:txBody>
          <a:bodyPr/>
          <a:lstStyle/>
          <a:p>
            <a:pPr>
              <a:buFont typeface="Arial" pitchFamily="34" charset="0"/>
              <a:buNone/>
            </a:pPr>
            <a:r>
              <a:rPr lang="en-US" sz="4000" b="1" dirty="0" smtClean="0">
                <a:solidFill>
                  <a:srgbClr val="FF0000"/>
                </a:solidFill>
              </a:rPr>
              <a:t>Irony</a:t>
            </a:r>
            <a:r>
              <a:rPr lang="en-US" sz="4000" b="1" dirty="0" smtClean="0"/>
              <a:t> = when the opposite of what is expected occurs</a:t>
            </a:r>
          </a:p>
          <a:p>
            <a:pPr>
              <a:buFont typeface="Arial" pitchFamily="34" charset="0"/>
              <a:buNone/>
            </a:pPr>
            <a:endParaRPr lang="en-US" sz="4000" b="1" dirty="0" smtClean="0"/>
          </a:p>
          <a:p>
            <a:pPr>
              <a:buFont typeface="Arial" pitchFamily="34" charset="0"/>
              <a:buNone/>
            </a:pPr>
            <a:r>
              <a:rPr lang="en-US" sz="4000" b="1" dirty="0" smtClean="0">
                <a:solidFill>
                  <a:srgbClr val="FF0000"/>
                </a:solidFill>
              </a:rPr>
              <a:t>Parody</a:t>
            </a:r>
            <a:r>
              <a:rPr lang="en-US" sz="4000" b="1" dirty="0" smtClean="0"/>
              <a:t> = a work that imitates the style of another for comical effect or ridicule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a:xfrm>
            <a:off x="152400" y="457200"/>
            <a:ext cx="8229600" cy="1143000"/>
          </a:xfrm>
        </p:spPr>
        <p:txBody>
          <a:bodyPr/>
          <a:lstStyle/>
          <a:p>
            <a:r>
              <a:rPr lang="en-US" sz="6000" b="1" dirty="0" smtClean="0">
                <a:solidFill>
                  <a:srgbClr val="FF0000"/>
                </a:solidFill>
              </a:rPr>
              <a:t>Irony</a:t>
            </a:r>
          </a:p>
        </p:txBody>
      </p:sp>
      <p:sp>
        <p:nvSpPr>
          <p:cNvPr id="23555" name="Content Placeholder 2"/>
          <p:cNvSpPr>
            <a:spLocks noGrp="1"/>
          </p:cNvSpPr>
          <p:nvPr>
            <p:ph idx="4294967295"/>
          </p:nvPr>
        </p:nvSpPr>
        <p:spPr>
          <a:xfrm>
            <a:off x="152400" y="1828800"/>
            <a:ext cx="8229600" cy="5105400"/>
          </a:xfrm>
        </p:spPr>
        <p:txBody>
          <a:bodyPr/>
          <a:lstStyle/>
          <a:p>
            <a:pPr>
              <a:buFont typeface="Arial" pitchFamily="34" charset="0"/>
              <a:buNone/>
            </a:pPr>
            <a:r>
              <a:rPr lang="en-US" b="1" dirty="0" smtClean="0">
                <a:solidFill>
                  <a:srgbClr val="FF0000"/>
                </a:solidFill>
              </a:rPr>
              <a:t>Irony</a:t>
            </a:r>
            <a:r>
              <a:rPr lang="en-US" b="1" dirty="0" smtClean="0"/>
              <a:t> = contrast between expectation and reality; when we expect one thing, but the opposite occurs</a:t>
            </a:r>
          </a:p>
          <a:p>
            <a:r>
              <a:rPr lang="en-US" b="1" dirty="0" smtClean="0">
                <a:solidFill>
                  <a:srgbClr val="FF0000"/>
                </a:solidFill>
              </a:rPr>
              <a:t>Verbal Irony</a:t>
            </a:r>
            <a:r>
              <a:rPr lang="en-US" b="1" dirty="0" smtClean="0"/>
              <a:t> = speaker says one thing and means the opposite</a:t>
            </a:r>
          </a:p>
          <a:p>
            <a:r>
              <a:rPr lang="en-US" b="1" dirty="0" smtClean="0">
                <a:solidFill>
                  <a:srgbClr val="FF0000"/>
                </a:solidFill>
              </a:rPr>
              <a:t>Situational Irony</a:t>
            </a:r>
            <a:r>
              <a:rPr lang="en-US" b="1" dirty="0" smtClean="0"/>
              <a:t> = what happens is the opposite of what is expected or appropriate</a:t>
            </a:r>
          </a:p>
          <a:p>
            <a:r>
              <a:rPr lang="en-US" b="1" dirty="0" smtClean="0">
                <a:solidFill>
                  <a:srgbClr val="FF0000"/>
                </a:solidFill>
              </a:rPr>
              <a:t>Dramatic Irony</a:t>
            </a:r>
            <a:r>
              <a:rPr lang="en-US" b="1" dirty="0" smtClean="0"/>
              <a:t> = audience or reader is aware of something important that the character doesn’t know</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solidFill>
                  <a:srgbClr val="FF0000"/>
                </a:solidFill>
              </a:rPr>
              <a:t>SYMBOLISM</a:t>
            </a:r>
            <a:endParaRPr lang="en-US" sz="6000" b="1" dirty="0">
              <a:solidFill>
                <a:srgbClr val="FF0000"/>
              </a:solidFill>
            </a:endParaRPr>
          </a:p>
        </p:txBody>
      </p:sp>
      <p:sp>
        <p:nvSpPr>
          <p:cNvPr id="3" name="Content Placeholder 2"/>
          <p:cNvSpPr>
            <a:spLocks noGrp="1"/>
          </p:cNvSpPr>
          <p:nvPr>
            <p:ph idx="1"/>
          </p:nvPr>
        </p:nvSpPr>
        <p:spPr/>
        <p:txBody>
          <a:bodyPr>
            <a:normAutofit/>
          </a:bodyPr>
          <a:lstStyle/>
          <a:p>
            <a:r>
              <a:rPr lang="en-US" sz="3200" dirty="0" smtClean="0"/>
              <a:t>A person, place or object which has a meaning in itself but suggests other meanings as well. Things, characters and actions can be symbols. Anything that suggests a meaning beyond the obvious.</a:t>
            </a:r>
          </a:p>
          <a:p>
            <a:r>
              <a:rPr lang="en-US" sz="3200" dirty="0" smtClean="0"/>
              <a:t>Some symbols are conventional, generally meaning the same thing to all readers. </a:t>
            </a:r>
            <a:endParaRPr lang="en-US"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304800"/>
            <a:ext cx="8229600" cy="1143000"/>
          </a:xfrm>
        </p:spPr>
        <p:txBody>
          <a:bodyPr/>
          <a:lstStyle/>
          <a:p>
            <a:r>
              <a:rPr lang="en-US" sz="5400" b="1" dirty="0" smtClean="0">
                <a:solidFill>
                  <a:srgbClr val="FF0000"/>
                </a:solidFill>
              </a:rPr>
              <a:t>Theme</a:t>
            </a:r>
          </a:p>
        </p:txBody>
      </p:sp>
      <p:sp>
        <p:nvSpPr>
          <p:cNvPr id="3" name="Content Placeholder 2"/>
          <p:cNvSpPr>
            <a:spLocks noGrp="1"/>
          </p:cNvSpPr>
          <p:nvPr>
            <p:ph idx="1"/>
          </p:nvPr>
        </p:nvSpPr>
        <p:spPr>
          <a:xfrm>
            <a:off x="0" y="1447800"/>
            <a:ext cx="9144000" cy="4953000"/>
          </a:xfrm>
        </p:spPr>
        <p:txBody>
          <a:bodyPr>
            <a:normAutofit fontScale="92500" lnSpcReduction="10000"/>
          </a:bodyPr>
          <a:lstStyle/>
          <a:p>
            <a:pPr>
              <a:lnSpc>
                <a:spcPct val="90000"/>
              </a:lnSpc>
            </a:pPr>
            <a:r>
              <a:rPr lang="en-US" sz="3000" dirty="0" smtClean="0"/>
              <a:t>Idea or insight about human life, behavior, or society that gives meaning to a story</a:t>
            </a:r>
          </a:p>
          <a:p>
            <a:pPr>
              <a:lnSpc>
                <a:spcPct val="90000"/>
              </a:lnSpc>
            </a:pPr>
            <a:r>
              <a:rPr lang="en-US" sz="3000" dirty="0" smtClean="0"/>
              <a:t>Main message of the story</a:t>
            </a:r>
          </a:p>
          <a:p>
            <a:pPr>
              <a:lnSpc>
                <a:spcPct val="90000"/>
              </a:lnSpc>
            </a:pPr>
            <a:r>
              <a:rPr lang="en-US" sz="3000" dirty="0" smtClean="0"/>
              <a:t>Theme is NOT plot (what happened in the story)</a:t>
            </a:r>
          </a:p>
          <a:p>
            <a:pPr>
              <a:lnSpc>
                <a:spcPct val="90000"/>
              </a:lnSpc>
            </a:pPr>
            <a:r>
              <a:rPr lang="en-US" sz="3000" dirty="0" smtClean="0"/>
              <a:t>Theme is a generalization about life—it is not just about the characters in the story—it’s about ALL of US!</a:t>
            </a:r>
          </a:p>
          <a:p>
            <a:pPr>
              <a:lnSpc>
                <a:spcPct val="90000"/>
              </a:lnSpc>
              <a:buFont typeface="Arial" pitchFamily="34" charset="0"/>
              <a:buNone/>
            </a:pPr>
            <a:r>
              <a:rPr lang="en-US" sz="3000" dirty="0" smtClean="0"/>
              <a:t>Looking for theme:</a:t>
            </a:r>
          </a:p>
          <a:p>
            <a:pPr lvl="1">
              <a:lnSpc>
                <a:spcPct val="90000"/>
              </a:lnSpc>
            </a:pPr>
            <a:r>
              <a:rPr lang="en-US" sz="2600" dirty="0" smtClean="0"/>
              <a:t>What did the main character learn about life? How did they change over the course of the story?</a:t>
            </a:r>
          </a:p>
          <a:p>
            <a:pPr lvl="1">
              <a:lnSpc>
                <a:spcPct val="90000"/>
              </a:lnSpc>
            </a:pPr>
            <a:r>
              <a:rPr lang="en-US" sz="2600" dirty="0" smtClean="0"/>
              <a:t>How was the conflict resolved?</a:t>
            </a:r>
          </a:p>
          <a:p>
            <a:pPr lvl="1">
              <a:lnSpc>
                <a:spcPct val="90000"/>
              </a:lnSpc>
            </a:pPr>
            <a:r>
              <a:rPr lang="en-US" sz="2600" dirty="0" smtClean="0"/>
              <a:t>What is the title?  What does it focus on?  What does it mean?  How does it connect to the story?</a:t>
            </a:r>
          </a:p>
          <a:p>
            <a:pPr lvl="1">
              <a:lnSpc>
                <a:spcPct val="90000"/>
              </a:lnSpc>
            </a:pPr>
            <a:r>
              <a:rPr lang="en-US" sz="2600" dirty="0" smtClean="0"/>
              <a:t>Look at the ENTIRE story, not just one part!</a:t>
            </a:r>
          </a:p>
          <a:p>
            <a:pPr lvl="1">
              <a:lnSpc>
                <a:spcPct val="90000"/>
              </a:lnSpc>
            </a:pPr>
            <a:endParaRPr lang="en-US" sz="26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MCj02932160000[1]"/>
          <p:cNvPicPr>
            <a:picLocks noChangeAspect="1" noChangeArrowheads="1"/>
          </p:cNvPicPr>
          <p:nvPr/>
        </p:nvPicPr>
        <p:blipFill>
          <a:blip r:embed="rId2" cstate="print"/>
          <a:srcRect/>
          <a:stretch>
            <a:fillRect/>
          </a:stretch>
        </p:blipFill>
        <p:spPr bwMode="auto">
          <a:xfrm>
            <a:off x="5410200" y="4267200"/>
            <a:ext cx="2133600" cy="2110702"/>
          </a:xfrm>
          <a:prstGeom prst="rect">
            <a:avLst/>
          </a:prstGeom>
          <a:noFill/>
        </p:spPr>
      </p:pic>
      <p:pic>
        <p:nvPicPr>
          <p:cNvPr id="26627" name="Picture 3" descr="MCj02381660000[1]"/>
          <p:cNvPicPr>
            <a:picLocks noChangeAspect="1" noChangeArrowheads="1"/>
          </p:cNvPicPr>
          <p:nvPr/>
        </p:nvPicPr>
        <p:blipFill>
          <a:blip r:embed="rId3" cstate="print"/>
          <a:srcRect/>
          <a:stretch>
            <a:fillRect/>
          </a:stretch>
        </p:blipFill>
        <p:spPr bwMode="auto">
          <a:xfrm>
            <a:off x="228600" y="1447800"/>
            <a:ext cx="2655888" cy="3246438"/>
          </a:xfrm>
          <a:prstGeom prst="rect">
            <a:avLst/>
          </a:prstGeom>
          <a:noFill/>
        </p:spPr>
      </p:pic>
      <p:pic>
        <p:nvPicPr>
          <p:cNvPr id="26628" name="Picture 4" descr="MCj04417080000[1]"/>
          <p:cNvPicPr>
            <a:picLocks noChangeAspect="1" noChangeArrowheads="1"/>
          </p:cNvPicPr>
          <p:nvPr/>
        </p:nvPicPr>
        <p:blipFill>
          <a:blip r:embed="rId4" cstate="print"/>
          <a:srcRect/>
          <a:stretch>
            <a:fillRect/>
          </a:stretch>
        </p:blipFill>
        <p:spPr bwMode="auto">
          <a:xfrm>
            <a:off x="1981200" y="4267200"/>
            <a:ext cx="2362200" cy="2362200"/>
          </a:xfrm>
          <a:prstGeom prst="rect">
            <a:avLst/>
          </a:prstGeom>
          <a:noFill/>
        </p:spPr>
      </p:pic>
      <p:pic>
        <p:nvPicPr>
          <p:cNvPr id="26629" name="Picture 5" descr="MCj04348580000[1]"/>
          <p:cNvPicPr>
            <a:picLocks noChangeAspect="1" noChangeArrowheads="1"/>
          </p:cNvPicPr>
          <p:nvPr/>
        </p:nvPicPr>
        <p:blipFill>
          <a:blip r:embed="rId5" cstate="print"/>
          <a:srcRect/>
          <a:stretch>
            <a:fillRect/>
          </a:stretch>
        </p:blipFill>
        <p:spPr bwMode="auto">
          <a:xfrm>
            <a:off x="3657600" y="1981200"/>
            <a:ext cx="2057400" cy="2057400"/>
          </a:xfrm>
          <a:prstGeom prst="rect">
            <a:avLst/>
          </a:prstGeom>
          <a:noFill/>
        </p:spPr>
      </p:pic>
      <p:sp>
        <p:nvSpPr>
          <p:cNvPr id="26630" name="Text Box 6"/>
          <p:cNvSpPr txBox="1">
            <a:spLocks noChangeArrowheads="1"/>
          </p:cNvSpPr>
          <p:nvPr/>
        </p:nvSpPr>
        <p:spPr bwMode="auto">
          <a:xfrm>
            <a:off x="609600" y="563940"/>
            <a:ext cx="7696200" cy="1569660"/>
          </a:xfrm>
          <a:prstGeom prst="rect">
            <a:avLst/>
          </a:prstGeom>
          <a:noFill/>
          <a:ln w="9525">
            <a:noFill/>
            <a:miter lim="800000"/>
            <a:headEnd/>
            <a:tailEnd/>
          </a:ln>
          <a:effectLst/>
        </p:spPr>
        <p:txBody>
          <a:bodyPr>
            <a:spAutoFit/>
          </a:bodyPr>
          <a:lstStyle/>
          <a:p>
            <a:pPr algn="ctr">
              <a:spcBef>
                <a:spcPct val="50000"/>
              </a:spcBef>
            </a:pPr>
            <a:r>
              <a:rPr lang="en-US" sz="4800" b="1" dirty="0">
                <a:solidFill>
                  <a:srgbClr val="FF0000"/>
                </a:solidFill>
                <a:latin typeface="+mj-lt"/>
              </a:rPr>
              <a:t>What do these objects </a:t>
            </a:r>
            <a:r>
              <a:rPr lang="en-US" sz="4800" b="1" i="1" dirty="0">
                <a:solidFill>
                  <a:srgbClr val="FF0000"/>
                </a:solidFill>
                <a:latin typeface="+mj-lt"/>
              </a:rPr>
              <a:t>symbolize</a:t>
            </a:r>
            <a:r>
              <a:rPr lang="en-US" sz="4800" b="1" dirty="0">
                <a:solidFill>
                  <a:srgbClr val="FF0000"/>
                </a:solidFill>
                <a:latin typeface="+mj-lt"/>
              </a:rPr>
              <a:t>?</a:t>
            </a:r>
          </a:p>
        </p:txBody>
      </p:sp>
      <p:pic>
        <p:nvPicPr>
          <p:cNvPr id="7" name="Picture 7" descr="C:\Users\Lindsay\AppData\Local\Microsoft\Windows\Temporary Internet Files\Content.IE5\VUPW2BZZ\MC900250345[1].wmf"/>
          <p:cNvPicPr>
            <a:picLocks noChangeAspect="1" noChangeArrowheads="1"/>
          </p:cNvPicPr>
          <p:nvPr/>
        </p:nvPicPr>
        <p:blipFill>
          <a:blip r:embed="rId6" cstate="print"/>
          <a:srcRect/>
          <a:stretch>
            <a:fillRect/>
          </a:stretch>
        </p:blipFill>
        <p:spPr bwMode="auto">
          <a:xfrm>
            <a:off x="6477000" y="1981200"/>
            <a:ext cx="2442927" cy="199478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C:\Users\Lindsay\AppData\Local\Microsoft\Windows\Temporary Internet Files\Content.IE5\99VZY33C\MC900413554[1].wmf"/>
          <p:cNvPicPr>
            <a:picLocks noChangeAspect="1" noChangeArrowheads="1"/>
          </p:cNvPicPr>
          <p:nvPr/>
        </p:nvPicPr>
        <p:blipFill>
          <a:blip r:embed="rId2" cstate="print"/>
          <a:srcRect/>
          <a:stretch>
            <a:fillRect/>
          </a:stretch>
        </p:blipFill>
        <p:spPr bwMode="auto">
          <a:xfrm>
            <a:off x="3367889" y="2133600"/>
            <a:ext cx="2280989" cy="3048000"/>
          </a:xfrm>
          <a:prstGeom prst="rect">
            <a:avLst/>
          </a:prstGeom>
          <a:noFill/>
        </p:spPr>
      </p:pic>
      <p:pic>
        <p:nvPicPr>
          <p:cNvPr id="46083" name="Picture 3" descr="C:\Users\Lindsay\AppData\Local\Microsoft\Windows\Temporary Internet Files\Content.IE5\99VZY33C\MC900364554[1].wmf"/>
          <p:cNvPicPr>
            <a:picLocks noChangeAspect="1" noChangeArrowheads="1"/>
          </p:cNvPicPr>
          <p:nvPr/>
        </p:nvPicPr>
        <p:blipFill>
          <a:blip r:embed="rId3" cstate="print"/>
          <a:srcRect/>
          <a:stretch>
            <a:fillRect/>
          </a:stretch>
        </p:blipFill>
        <p:spPr bwMode="auto">
          <a:xfrm>
            <a:off x="6629400" y="1295400"/>
            <a:ext cx="1828800" cy="1829714"/>
          </a:xfrm>
          <a:prstGeom prst="rect">
            <a:avLst/>
          </a:prstGeom>
          <a:noFill/>
        </p:spPr>
      </p:pic>
      <p:pic>
        <p:nvPicPr>
          <p:cNvPr id="46084" name="Picture 4" descr="C:\Program Files\Microsoft Office\MEDIA\CAGCAT10\j0293828.wmf"/>
          <p:cNvPicPr>
            <a:picLocks noChangeAspect="1" noChangeArrowheads="1"/>
          </p:cNvPicPr>
          <p:nvPr/>
        </p:nvPicPr>
        <p:blipFill>
          <a:blip r:embed="rId4" cstate="print"/>
          <a:srcRect/>
          <a:stretch>
            <a:fillRect/>
          </a:stretch>
        </p:blipFill>
        <p:spPr bwMode="auto">
          <a:xfrm>
            <a:off x="914400" y="4724400"/>
            <a:ext cx="1744675" cy="1836115"/>
          </a:xfrm>
          <a:prstGeom prst="rect">
            <a:avLst/>
          </a:prstGeom>
          <a:noFill/>
        </p:spPr>
      </p:pic>
      <p:pic>
        <p:nvPicPr>
          <p:cNvPr id="46085" name="Picture 5" descr="C:\Users\Lindsay\AppData\Local\Microsoft\Windows\Temporary Internet Files\Content.IE5\QA8CRTAP\MC910216326[1].png"/>
          <p:cNvPicPr>
            <a:picLocks noChangeAspect="1" noChangeArrowheads="1"/>
          </p:cNvPicPr>
          <p:nvPr/>
        </p:nvPicPr>
        <p:blipFill>
          <a:blip r:embed="rId5" cstate="print"/>
          <a:srcRect/>
          <a:stretch>
            <a:fillRect/>
          </a:stretch>
        </p:blipFill>
        <p:spPr bwMode="auto">
          <a:xfrm>
            <a:off x="685800" y="1143000"/>
            <a:ext cx="1779889" cy="2460767"/>
          </a:xfrm>
          <a:prstGeom prst="rect">
            <a:avLst/>
          </a:prstGeom>
          <a:noFill/>
        </p:spPr>
      </p:pic>
      <p:pic>
        <p:nvPicPr>
          <p:cNvPr id="46088" name="Picture 8" descr="C:\Users\Lindsay\AppData\Local\Microsoft\Windows\Temporary Internet Files\Content.IE5\99VZY33C\MC900030427[1].wmf"/>
          <p:cNvPicPr>
            <a:picLocks noChangeAspect="1" noChangeArrowheads="1"/>
          </p:cNvPicPr>
          <p:nvPr/>
        </p:nvPicPr>
        <p:blipFill>
          <a:blip r:embed="rId6" cstate="print"/>
          <a:srcRect/>
          <a:stretch>
            <a:fillRect/>
          </a:stretch>
        </p:blipFill>
        <p:spPr bwMode="auto">
          <a:xfrm>
            <a:off x="5715000" y="3810000"/>
            <a:ext cx="3173882" cy="2498141"/>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85701" y="4419600"/>
            <a:ext cx="613501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solidFill>
                  <a:srgbClr val="FF0000"/>
                </a:solidFill>
                <a:effectLst>
                  <a:outerShdw blurRad="76200" dist="50800" dir="5400000" algn="tl" rotWithShape="0">
                    <a:srgbClr val="000000">
                      <a:alpha val="65000"/>
                    </a:srgbClr>
                  </a:outerShdw>
                </a:effectLst>
              </a:rPr>
              <a:t>The Color Orange</a:t>
            </a:r>
            <a:endParaRPr lang="en-US" sz="5400" b="1" cap="none" spc="50" dirty="0">
              <a:ln w="11430"/>
              <a:solidFill>
                <a:srgbClr val="FF0000"/>
              </a:solidFill>
              <a:effectLst>
                <a:outerShdw blurRad="76200" dist="50800" dir="5400000" algn="tl" rotWithShape="0">
                  <a:srgbClr val="000000">
                    <a:alpha val="65000"/>
                  </a:srgbClr>
                </a:outerShdw>
              </a:effectLst>
            </a:endParaRPr>
          </a:p>
        </p:txBody>
      </p:sp>
      <p:sp>
        <p:nvSpPr>
          <p:cNvPr id="3" name="Rectangle 2"/>
          <p:cNvSpPr/>
          <p:nvPr/>
        </p:nvSpPr>
        <p:spPr>
          <a:xfrm>
            <a:off x="457200" y="3343870"/>
            <a:ext cx="586570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solidFill>
                  <a:srgbClr val="7030A0"/>
                </a:solidFill>
                <a:effectLst>
                  <a:outerShdw blurRad="76200" dist="50800" dir="5400000" algn="tl" rotWithShape="0">
                    <a:srgbClr val="000000">
                      <a:alpha val="65000"/>
                    </a:srgbClr>
                  </a:outerShdw>
                </a:effectLst>
              </a:rPr>
              <a:t>The Color Purple</a:t>
            </a:r>
            <a:endParaRPr lang="en-US" sz="5400" b="1" cap="none" spc="50" dirty="0">
              <a:ln w="11430"/>
              <a:solidFill>
                <a:srgbClr val="7030A0"/>
              </a:solidFill>
              <a:effectLst>
                <a:outerShdw blurRad="76200" dist="50800" dir="5400000" algn="tl" rotWithShape="0">
                  <a:srgbClr val="000000">
                    <a:alpha val="65000"/>
                  </a:srgbClr>
                </a:outerShdw>
              </a:effectLst>
            </a:endParaRPr>
          </a:p>
        </p:txBody>
      </p:sp>
      <p:sp>
        <p:nvSpPr>
          <p:cNvPr id="4" name="Rectangle 3"/>
          <p:cNvSpPr/>
          <p:nvPr/>
        </p:nvSpPr>
        <p:spPr>
          <a:xfrm>
            <a:off x="3429000" y="2362200"/>
            <a:ext cx="5198860"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solidFill>
                  <a:srgbClr val="0070C0"/>
                </a:solidFill>
                <a:effectLst>
                  <a:outerShdw blurRad="76200" dist="50800" dir="5400000" algn="tl" rotWithShape="0">
                    <a:srgbClr val="000000">
                      <a:alpha val="65000"/>
                    </a:srgbClr>
                  </a:outerShdw>
                </a:effectLst>
              </a:rPr>
              <a:t>The Color Blue</a:t>
            </a:r>
            <a:endParaRPr lang="en-US" sz="5400" b="1" cap="none" spc="50" dirty="0">
              <a:ln w="11430"/>
              <a:solidFill>
                <a:srgbClr val="0070C0"/>
              </a:solidFill>
              <a:effectLst>
                <a:outerShdw blurRad="76200" dist="50800" dir="5400000" algn="tl" rotWithShape="0">
                  <a:srgbClr val="000000">
                    <a:alpha val="65000"/>
                  </a:srgbClr>
                </a:outerShdw>
              </a:effectLst>
            </a:endParaRPr>
          </a:p>
        </p:txBody>
      </p:sp>
      <p:sp>
        <p:nvSpPr>
          <p:cNvPr id="5" name="Rectangle 4"/>
          <p:cNvSpPr/>
          <p:nvPr/>
        </p:nvSpPr>
        <p:spPr>
          <a:xfrm>
            <a:off x="533400" y="5553670"/>
            <a:ext cx="570540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solidFill>
                  <a:srgbClr val="00B050"/>
                </a:solidFill>
                <a:effectLst>
                  <a:outerShdw blurRad="76200" dist="50800" dir="5400000" algn="tl" rotWithShape="0">
                    <a:srgbClr val="000000">
                      <a:alpha val="65000"/>
                    </a:srgbClr>
                  </a:outerShdw>
                </a:effectLst>
              </a:rPr>
              <a:t>The Color Green</a:t>
            </a:r>
            <a:endParaRPr lang="en-US" sz="5400" b="1" cap="none" spc="50" dirty="0">
              <a:ln w="11430"/>
              <a:solidFill>
                <a:srgbClr val="00B050"/>
              </a:solidFill>
              <a:effectLst>
                <a:outerShdw blurRad="76200" dist="50800" dir="5400000" algn="tl" rotWithShape="0">
                  <a:srgbClr val="000000">
                    <a:alpha val="65000"/>
                  </a:srgbClr>
                </a:outerShdw>
              </a:effectLst>
            </a:endParaRPr>
          </a:p>
        </p:txBody>
      </p:sp>
      <p:sp>
        <p:nvSpPr>
          <p:cNvPr id="6" name="Rectangle 5"/>
          <p:cNvSpPr/>
          <p:nvPr/>
        </p:nvSpPr>
        <p:spPr>
          <a:xfrm>
            <a:off x="428964" y="1295400"/>
            <a:ext cx="500008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solidFill>
                  <a:srgbClr val="C00000"/>
                </a:solidFill>
                <a:effectLst>
                  <a:outerShdw blurRad="76200" dist="50800" dir="5400000" algn="tl" rotWithShape="0">
                    <a:srgbClr val="000000">
                      <a:alpha val="65000"/>
                    </a:srgbClr>
                  </a:outerShdw>
                </a:effectLst>
              </a:rPr>
              <a:t>The Color Red</a:t>
            </a:r>
            <a:endParaRPr lang="en-US" sz="5400" b="1" cap="none" spc="50" dirty="0">
              <a:ln w="11430"/>
              <a:solidFill>
                <a:srgbClr val="C0000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solidFill>
                  <a:srgbClr val="FF0000"/>
                </a:solidFill>
              </a:rPr>
              <a:t>Tone</a:t>
            </a:r>
            <a:endParaRPr lang="en-US" sz="6000" dirty="0"/>
          </a:p>
        </p:txBody>
      </p:sp>
      <p:sp>
        <p:nvSpPr>
          <p:cNvPr id="3" name="Content Placeholder 2"/>
          <p:cNvSpPr>
            <a:spLocks noGrp="1"/>
          </p:cNvSpPr>
          <p:nvPr>
            <p:ph idx="1"/>
          </p:nvPr>
        </p:nvSpPr>
        <p:spPr/>
        <p:txBody>
          <a:bodyPr>
            <a:normAutofit/>
          </a:bodyPr>
          <a:lstStyle/>
          <a:p>
            <a:r>
              <a:rPr lang="en-US" sz="3200" dirty="0" smtClean="0"/>
              <a:t>The author’s </a:t>
            </a:r>
            <a:r>
              <a:rPr lang="en-US" sz="3200" b="1" dirty="0" smtClean="0"/>
              <a:t>attitude</a:t>
            </a:r>
            <a:r>
              <a:rPr lang="en-US" sz="3200" dirty="0" smtClean="0"/>
              <a:t>, stated or implied, toward a subject. </a:t>
            </a:r>
          </a:p>
          <a:p>
            <a:r>
              <a:rPr lang="en-US" sz="3200" dirty="0" smtClean="0"/>
              <a:t>Some possible attitudes are pessimism, optimism, earnestness, seriousness, bitterness, humorous, and joyful. </a:t>
            </a:r>
          </a:p>
          <a:p>
            <a:r>
              <a:rPr lang="en-US" sz="3200" dirty="0" smtClean="0"/>
              <a:t>An author’s tone can be revealed through choice of words and details.</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solidFill>
                  <a:srgbClr val="FF0000"/>
                </a:solidFill>
              </a:rPr>
              <a:t>Mood</a:t>
            </a:r>
            <a:endParaRPr lang="en-US" sz="6000" b="1" dirty="0">
              <a:solidFill>
                <a:srgbClr val="FF0000"/>
              </a:solidFill>
            </a:endParaRPr>
          </a:p>
        </p:txBody>
      </p:sp>
      <p:sp>
        <p:nvSpPr>
          <p:cNvPr id="3" name="Content Placeholder 2"/>
          <p:cNvSpPr>
            <a:spLocks noGrp="1"/>
          </p:cNvSpPr>
          <p:nvPr>
            <p:ph idx="1"/>
          </p:nvPr>
        </p:nvSpPr>
        <p:spPr/>
        <p:txBody>
          <a:bodyPr/>
          <a:lstStyle/>
          <a:p>
            <a:r>
              <a:rPr lang="en-US" sz="3200" dirty="0" smtClean="0"/>
              <a:t>The climate of </a:t>
            </a:r>
            <a:r>
              <a:rPr lang="en-US" sz="3200" b="1" dirty="0" smtClean="0"/>
              <a:t>feeling</a:t>
            </a:r>
            <a:r>
              <a:rPr lang="en-US" sz="3200" dirty="0" smtClean="0"/>
              <a:t> in a literary work. </a:t>
            </a:r>
          </a:p>
          <a:p>
            <a:r>
              <a:rPr lang="en-US" sz="3200" dirty="0" smtClean="0"/>
              <a:t>The choice of setting, objects, details, images, and words all contribute towards creating a specific mood. </a:t>
            </a:r>
          </a:p>
          <a:p>
            <a:r>
              <a:rPr lang="en-US" sz="3200" dirty="0" smtClean="0"/>
              <a:t>For example, an author may create a mood of mystery around a character or setting but may treat that character or setting in an ironic, serious, or humorous tone</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533400"/>
            <a:ext cx="8229600" cy="1066800"/>
          </a:xfrm>
        </p:spPr>
        <p:txBody>
          <a:bodyPr>
            <a:normAutofit/>
          </a:bodyPr>
          <a:lstStyle/>
          <a:p>
            <a:r>
              <a:rPr lang="en-US" sz="6000" b="1" dirty="0" smtClean="0">
                <a:solidFill>
                  <a:srgbClr val="FF0000"/>
                </a:solidFill>
              </a:rPr>
              <a:t>Point of View </a:t>
            </a:r>
          </a:p>
        </p:txBody>
      </p:sp>
      <p:sp>
        <p:nvSpPr>
          <p:cNvPr id="6147" name="Content Placeholder 3"/>
          <p:cNvSpPr>
            <a:spLocks noGrp="1"/>
          </p:cNvSpPr>
          <p:nvPr>
            <p:ph idx="1"/>
          </p:nvPr>
        </p:nvSpPr>
        <p:spPr>
          <a:xfrm>
            <a:off x="457200" y="1600200"/>
            <a:ext cx="8229600" cy="533400"/>
          </a:xfrm>
        </p:spPr>
        <p:txBody>
          <a:bodyPr>
            <a:normAutofit fontScale="92500"/>
          </a:bodyPr>
          <a:lstStyle/>
          <a:p>
            <a:pPr>
              <a:buNone/>
            </a:pPr>
            <a:r>
              <a:rPr lang="en-US" sz="2800" b="1" dirty="0" smtClean="0"/>
              <a:t>Narrator</a:t>
            </a:r>
            <a:r>
              <a:rPr lang="en-US" sz="2800" dirty="0" smtClean="0"/>
              <a:t>—the character or voice that tells the story</a:t>
            </a:r>
          </a:p>
        </p:txBody>
      </p:sp>
      <p:graphicFrame>
        <p:nvGraphicFramePr>
          <p:cNvPr id="5" name="Table 4"/>
          <p:cNvGraphicFramePr>
            <a:graphicFrameLocks noGrp="1"/>
          </p:cNvGraphicFramePr>
          <p:nvPr/>
        </p:nvGraphicFramePr>
        <p:xfrm>
          <a:off x="838200" y="2286000"/>
          <a:ext cx="7162799" cy="4419602"/>
        </p:xfrm>
        <a:graphic>
          <a:graphicData uri="http://schemas.openxmlformats.org/drawingml/2006/table">
            <a:tbl>
              <a:tblPr/>
              <a:tblGrid>
                <a:gridCol w="1808493"/>
                <a:gridCol w="1580410"/>
                <a:gridCol w="1689599"/>
                <a:gridCol w="2084297"/>
              </a:tblGrid>
              <a:tr h="1205346">
                <a:tc>
                  <a:txBody>
                    <a:bodyPr/>
                    <a:lstStyle/>
                    <a:p>
                      <a:pPr marL="0" marR="0" algn="ctr">
                        <a:spcBef>
                          <a:spcPts val="0"/>
                        </a:spcBef>
                        <a:spcAft>
                          <a:spcPts val="0"/>
                        </a:spcAft>
                      </a:pP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cap="all" dirty="0">
                          <a:latin typeface="Times New (W1)"/>
                          <a:ea typeface="Times New Roman"/>
                        </a:rPr>
                        <a:t>1</a:t>
                      </a:r>
                      <a:r>
                        <a:rPr lang="en-US" sz="1800" b="1" cap="all" baseline="30000" dirty="0">
                          <a:latin typeface="Times New (W1)"/>
                          <a:ea typeface="Times New Roman"/>
                        </a:rPr>
                        <a:t>st</a:t>
                      </a:r>
                      <a:endParaRPr lang="en-US" sz="1200" dirty="0">
                        <a:latin typeface="Times New Roman"/>
                        <a:ea typeface="Times New Roman"/>
                      </a:endParaRPr>
                    </a:p>
                    <a:p>
                      <a:pPr marL="0" marR="0" algn="ctr">
                        <a:spcBef>
                          <a:spcPts val="0"/>
                        </a:spcBef>
                        <a:spcAft>
                          <a:spcPts val="0"/>
                        </a:spcAft>
                      </a:pPr>
                      <a:r>
                        <a:rPr lang="en-US" sz="1800" b="1" cap="all" dirty="0">
                          <a:latin typeface="Times New (W1)"/>
                          <a:ea typeface="Times New Roman"/>
                        </a:rPr>
                        <a:t>person</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cap="all" dirty="0">
                          <a:latin typeface="Times New (W1)"/>
                          <a:ea typeface="Times New Roman"/>
                        </a:rPr>
                        <a:t>3</a:t>
                      </a:r>
                      <a:r>
                        <a:rPr lang="en-US" sz="1800" b="1" cap="all" baseline="30000" dirty="0">
                          <a:latin typeface="Times New (W1)"/>
                          <a:ea typeface="Times New Roman"/>
                        </a:rPr>
                        <a:t>rd</a:t>
                      </a:r>
                      <a:r>
                        <a:rPr lang="en-US" sz="1800" b="1" cap="all" dirty="0">
                          <a:latin typeface="Times New (W1)"/>
                          <a:ea typeface="Times New Roman"/>
                        </a:rPr>
                        <a:t> </a:t>
                      </a:r>
                      <a:endParaRPr lang="en-US" sz="1800" b="1" cap="all" dirty="0" smtClean="0">
                        <a:latin typeface="Times New (W1)"/>
                        <a:ea typeface="Times New Roman"/>
                      </a:endParaRPr>
                    </a:p>
                    <a:p>
                      <a:pPr marL="0" marR="0" algn="ctr">
                        <a:spcBef>
                          <a:spcPts val="0"/>
                        </a:spcBef>
                        <a:spcAft>
                          <a:spcPts val="0"/>
                        </a:spcAft>
                      </a:pPr>
                      <a:r>
                        <a:rPr lang="en-US" sz="1800" b="1" cap="all" dirty="0" smtClean="0">
                          <a:latin typeface="Times New (W1)"/>
                          <a:ea typeface="Times New Roman"/>
                        </a:rPr>
                        <a:t>person </a:t>
                      </a:r>
                      <a:endParaRPr lang="en-US" sz="1200" dirty="0">
                        <a:latin typeface="Times New Roman"/>
                        <a:ea typeface="Times New Roman"/>
                      </a:endParaRPr>
                    </a:p>
                    <a:p>
                      <a:pPr marL="0" marR="0" algn="ctr">
                        <a:spcBef>
                          <a:spcPts val="0"/>
                        </a:spcBef>
                        <a:spcAft>
                          <a:spcPts val="0"/>
                        </a:spcAft>
                      </a:pPr>
                      <a:r>
                        <a:rPr lang="en-US" sz="1800" b="1" cap="all" dirty="0">
                          <a:latin typeface="Times New (W1)"/>
                          <a:ea typeface="Times New Roman"/>
                        </a:rPr>
                        <a:t>limited</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cap="all">
                          <a:latin typeface="Times New (W1)"/>
                          <a:ea typeface="Times New Roman"/>
                        </a:rPr>
                        <a:t>3</a:t>
                      </a:r>
                      <a:r>
                        <a:rPr lang="en-US" sz="1800" b="1" cap="all" baseline="30000">
                          <a:latin typeface="Times New (W1)"/>
                          <a:ea typeface="Times New Roman"/>
                        </a:rPr>
                        <a:t>rd</a:t>
                      </a:r>
                      <a:r>
                        <a:rPr lang="en-US" sz="1800" b="1" cap="all">
                          <a:latin typeface="Times New (W1)"/>
                          <a:ea typeface="Times New Roman"/>
                        </a:rPr>
                        <a:t> </a:t>
                      </a:r>
                      <a:endParaRPr lang="en-US" sz="1200">
                        <a:latin typeface="Times New Roman"/>
                        <a:ea typeface="Times New Roman"/>
                      </a:endParaRPr>
                    </a:p>
                    <a:p>
                      <a:pPr marL="0" marR="0" algn="ctr">
                        <a:spcBef>
                          <a:spcPts val="0"/>
                        </a:spcBef>
                        <a:spcAft>
                          <a:spcPts val="0"/>
                        </a:spcAft>
                      </a:pPr>
                      <a:r>
                        <a:rPr lang="en-US" sz="1800" b="1" cap="all">
                          <a:latin typeface="Times New (W1)"/>
                          <a:ea typeface="Times New Roman"/>
                        </a:rPr>
                        <a:t>person omniscient</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782">
                <a:tc>
                  <a:txBody>
                    <a:bodyPr/>
                    <a:lstStyle/>
                    <a:p>
                      <a:pPr marL="0" marR="0" algn="ctr">
                        <a:spcBef>
                          <a:spcPts val="0"/>
                        </a:spcBef>
                        <a:spcAft>
                          <a:spcPts val="0"/>
                        </a:spcAft>
                      </a:pPr>
                      <a:r>
                        <a:rPr lang="en-US" sz="1800" b="1" dirty="0">
                          <a:latin typeface="Times New Roman"/>
                          <a:ea typeface="Times New Roman"/>
                        </a:rPr>
                        <a:t>Pronouns</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latin typeface="Times New Roman"/>
                          <a:ea typeface="Times New Roman"/>
                        </a:rPr>
                        <a:t>I, my, me</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latin typeface="Times New Roman"/>
                          <a:ea typeface="Times New Roman"/>
                        </a:rPr>
                        <a:t>he, she, they</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latin typeface="Times New Roman"/>
                          <a:ea typeface="Times New Roman"/>
                        </a:rPr>
                        <a:t>he, she, they</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3564">
                <a:tc>
                  <a:txBody>
                    <a:bodyPr/>
                    <a:lstStyle/>
                    <a:p>
                      <a:pPr marL="0" marR="0" algn="ctr">
                        <a:spcBef>
                          <a:spcPts val="0"/>
                        </a:spcBef>
                        <a:spcAft>
                          <a:spcPts val="0"/>
                        </a:spcAft>
                      </a:pPr>
                      <a:r>
                        <a:rPr lang="en-US" sz="1800" b="1" dirty="0">
                          <a:latin typeface="Times New Roman"/>
                          <a:ea typeface="Times New Roman"/>
                        </a:rPr>
                        <a:t>Narrator</a:t>
                      </a:r>
                      <a:endParaRPr lang="en-US" sz="1200" dirty="0">
                        <a:latin typeface="Times New Roman"/>
                        <a:ea typeface="Times New Roman"/>
                      </a:endParaRPr>
                    </a:p>
                    <a:p>
                      <a:pPr marL="0" marR="0" algn="ctr">
                        <a:spcBef>
                          <a:spcPts val="0"/>
                        </a:spcBef>
                        <a:spcAft>
                          <a:spcPts val="0"/>
                        </a:spcAft>
                      </a:pPr>
                      <a:r>
                        <a:rPr lang="en-US" sz="1800" b="1" dirty="0">
                          <a:latin typeface="Times New Roman"/>
                          <a:ea typeface="Times New Roman"/>
                        </a:rPr>
                        <a:t>Participation</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latin typeface="Times New Roman"/>
                          <a:ea typeface="Times New Roman"/>
                        </a:rPr>
                        <a:t>In the story</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latin typeface="Times New Roman"/>
                          <a:ea typeface="Times New Roman"/>
                        </a:rPr>
                        <a:t>Not in the story</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latin typeface="Times New Roman"/>
                          <a:ea typeface="Times New Roman"/>
                        </a:rPr>
                        <a:t>Not in the story</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8910">
                <a:tc>
                  <a:txBody>
                    <a:bodyPr/>
                    <a:lstStyle/>
                    <a:p>
                      <a:pPr marL="0" marR="0" algn="ctr">
                        <a:spcBef>
                          <a:spcPts val="0"/>
                        </a:spcBef>
                        <a:spcAft>
                          <a:spcPts val="0"/>
                        </a:spcAft>
                      </a:pPr>
                      <a:endParaRPr lang="en-US" sz="1200">
                        <a:latin typeface="Times New Roman"/>
                        <a:ea typeface="Times New Roman"/>
                      </a:endParaRPr>
                    </a:p>
                    <a:p>
                      <a:pPr marL="0" marR="0" algn="ctr">
                        <a:spcBef>
                          <a:spcPts val="0"/>
                        </a:spcBef>
                        <a:spcAft>
                          <a:spcPts val="0"/>
                        </a:spcAft>
                      </a:pPr>
                      <a:r>
                        <a:rPr lang="en-US" sz="1800" b="1">
                          <a:latin typeface="Times New Roman"/>
                          <a:ea typeface="Times New Roman"/>
                        </a:rPr>
                        <a:t>Access to</a:t>
                      </a:r>
                      <a:endParaRPr lang="en-US" sz="1200">
                        <a:latin typeface="Times New Roman"/>
                        <a:ea typeface="Times New Roman"/>
                      </a:endParaRPr>
                    </a:p>
                    <a:p>
                      <a:pPr marL="0" marR="0" algn="ctr">
                        <a:spcBef>
                          <a:spcPts val="0"/>
                        </a:spcBef>
                        <a:spcAft>
                          <a:spcPts val="0"/>
                        </a:spcAft>
                      </a:pPr>
                      <a:r>
                        <a:rPr lang="en-US" sz="1800" b="1">
                          <a:latin typeface="Times New Roman"/>
                          <a:ea typeface="Times New Roman"/>
                        </a:rPr>
                        <a:t>Characters’</a:t>
                      </a:r>
                      <a:endParaRPr lang="en-US" sz="1200">
                        <a:latin typeface="Times New Roman"/>
                        <a:ea typeface="Times New Roman"/>
                      </a:endParaRPr>
                    </a:p>
                    <a:p>
                      <a:pPr marL="0" marR="0" algn="ctr">
                        <a:spcBef>
                          <a:spcPts val="0"/>
                        </a:spcBef>
                        <a:spcAft>
                          <a:spcPts val="0"/>
                        </a:spcAft>
                      </a:pPr>
                      <a:r>
                        <a:rPr lang="en-US" sz="1800" b="1">
                          <a:latin typeface="Times New Roman"/>
                          <a:ea typeface="Times New Roman"/>
                        </a:rPr>
                        <a:t>Thoughts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dirty="0">
                          <a:latin typeface="Times New Roman"/>
                          <a:ea typeface="Times New Roman"/>
                        </a:rPr>
                        <a:t>Reader only knows what “I” senses and feels</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latin typeface="Times New Roman"/>
                          <a:ea typeface="Times New Roman"/>
                        </a:rPr>
                        <a:t>Narrator knows the thoughts and feelings of </a:t>
                      </a:r>
                      <a:r>
                        <a:rPr lang="en-US" sz="1800" b="1" u="sng">
                          <a:latin typeface="Times New Roman"/>
                          <a:ea typeface="Times New Roman"/>
                        </a:rPr>
                        <a:t>one</a:t>
                      </a:r>
                      <a:r>
                        <a:rPr lang="en-US" sz="1800" b="1">
                          <a:latin typeface="Times New Roman"/>
                          <a:ea typeface="Times New Roman"/>
                        </a:rPr>
                        <a:t> character</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dirty="0">
                          <a:latin typeface="Times New Roman"/>
                          <a:ea typeface="Times New Roman"/>
                        </a:rPr>
                        <a:t>Narrator knows the thoughts and feelings of </a:t>
                      </a:r>
                      <a:r>
                        <a:rPr lang="en-US" sz="1800" b="1" u="sng" dirty="0">
                          <a:latin typeface="Times New Roman"/>
                          <a:ea typeface="Times New Roman"/>
                        </a:rPr>
                        <a:t>all</a:t>
                      </a:r>
                      <a:r>
                        <a:rPr lang="en-US" sz="1800" b="1" dirty="0">
                          <a:latin typeface="Times New Roman"/>
                          <a:ea typeface="Times New Roman"/>
                        </a:rPr>
                        <a:t> characters</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solidFill>
                  <a:srgbClr val="FF0000"/>
                </a:solidFill>
              </a:rPr>
              <a:t>Point of View </a:t>
            </a:r>
            <a:endParaRPr lang="en-US" sz="6000" dirty="0"/>
          </a:p>
        </p:txBody>
      </p:sp>
      <p:sp>
        <p:nvSpPr>
          <p:cNvPr id="3" name="Content Placeholder 2"/>
          <p:cNvSpPr>
            <a:spLocks noGrp="1"/>
          </p:cNvSpPr>
          <p:nvPr>
            <p:ph idx="1"/>
          </p:nvPr>
        </p:nvSpPr>
        <p:spPr/>
        <p:txBody>
          <a:bodyPr>
            <a:normAutofit fontScale="77500" lnSpcReduction="20000"/>
          </a:bodyPr>
          <a:lstStyle/>
          <a:p>
            <a:r>
              <a:rPr lang="en-US" b="1" dirty="0" smtClean="0"/>
              <a:t>First Person (Subjective)</a:t>
            </a:r>
            <a:r>
              <a:rPr lang="en-US" dirty="0" smtClean="0"/>
              <a:t/>
            </a:r>
            <a:br>
              <a:rPr lang="en-US" dirty="0" smtClean="0"/>
            </a:br>
            <a:r>
              <a:rPr lang="en-US" dirty="0" smtClean="0"/>
              <a:t>The narrator is a character in the story who can reveal only personal thoughts and feelings and what he or she sees and is told by other characters. He can’t tell us thoughts of other characters.</a:t>
            </a:r>
          </a:p>
          <a:p>
            <a:r>
              <a:rPr lang="en-US" b="1" dirty="0" smtClean="0"/>
              <a:t>Third-Person (Objective)</a:t>
            </a:r>
            <a:r>
              <a:rPr lang="en-US" dirty="0" smtClean="0"/>
              <a:t/>
            </a:r>
            <a:br>
              <a:rPr lang="en-US" dirty="0" smtClean="0"/>
            </a:br>
            <a:r>
              <a:rPr lang="en-US" dirty="0" smtClean="0"/>
              <a:t>The narrator is an outsider who can report only what he or she sees and hears. This narrator can tell us what is happening, but he can’t tell us the thoughts of the characters.</a:t>
            </a:r>
          </a:p>
          <a:p>
            <a:r>
              <a:rPr lang="en-US" b="1" dirty="0" smtClean="0"/>
              <a:t>Third-Person (Limited)</a:t>
            </a:r>
            <a:r>
              <a:rPr lang="en-US" dirty="0" smtClean="0"/>
              <a:t/>
            </a:r>
            <a:br>
              <a:rPr lang="en-US" dirty="0" smtClean="0"/>
            </a:br>
            <a:r>
              <a:rPr lang="en-US" dirty="0" smtClean="0"/>
              <a:t>The narrator is an outsider who sees into the mind of one of the characters.</a:t>
            </a:r>
          </a:p>
          <a:p>
            <a:r>
              <a:rPr lang="en-US" b="1" dirty="0" smtClean="0"/>
              <a:t>Third-Person (Omniscient) </a:t>
            </a:r>
            <a:r>
              <a:rPr lang="en-US" dirty="0" smtClean="0"/>
              <a:t/>
            </a:r>
            <a:br>
              <a:rPr lang="en-US" dirty="0" smtClean="0"/>
            </a:br>
            <a:r>
              <a:rPr lang="en-US" dirty="0" smtClean="0"/>
              <a:t>The narrator is an all-knowing outsider who can enter the minds of more than one of the characters.</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427038"/>
            <a:ext cx="8229600" cy="868362"/>
          </a:xfrm>
        </p:spPr>
        <p:txBody>
          <a:bodyPr>
            <a:normAutofit fontScale="90000"/>
          </a:bodyPr>
          <a:lstStyle/>
          <a:p>
            <a:r>
              <a:rPr lang="en-US" sz="6000" b="1" dirty="0" smtClean="0">
                <a:solidFill>
                  <a:srgbClr val="FF0000"/>
                </a:solidFill>
              </a:rPr>
              <a:t>Plot</a:t>
            </a:r>
          </a:p>
        </p:txBody>
      </p:sp>
      <p:sp>
        <p:nvSpPr>
          <p:cNvPr id="7171" name="Content Placeholder 2"/>
          <p:cNvSpPr>
            <a:spLocks noGrp="1"/>
          </p:cNvSpPr>
          <p:nvPr>
            <p:ph idx="1"/>
          </p:nvPr>
        </p:nvSpPr>
        <p:spPr>
          <a:xfrm>
            <a:off x="457200" y="1219200"/>
            <a:ext cx="8229600" cy="1066800"/>
          </a:xfrm>
        </p:spPr>
        <p:txBody>
          <a:bodyPr/>
          <a:lstStyle/>
          <a:p>
            <a:pPr>
              <a:buFont typeface="Arial" pitchFamily="34" charset="0"/>
              <a:buNone/>
            </a:pPr>
            <a:r>
              <a:rPr lang="en-US" dirty="0" smtClean="0"/>
              <a:t>Chain of related events; the action in a story that is built around the conflict</a:t>
            </a:r>
          </a:p>
          <a:p>
            <a:pPr>
              <a:buFont typeface="Arial" pitchFamily="34" charset="0"/>
              <a:buNone/>
            </a:pPr>
            <a:endParaRPr lang="en-US" dirty="0" smtClean="0"/>
          </a:p>
        </p:txBody>
      </p:sp>
      <p:sp>
        <p:nvSpPr>
          <p:cNvPr id="7175" name="Line 5"/>
          <p:cNvSpPr>
            <a:spLocks noChangeShapeType="1"/>
          </p:cNvSpPr>
          <p:nvPr/>
        </p:nvSpPr>
        <p:spPr bwMode="auto">
          <a:xfrm>
            <a:off x="4124325" y="2830513"/>
            <a:ext cx="2444750" cy="2752725"/>
          </a:xfrm>
          <a:prstGeom prst="line">
            <a:avLst/>
          </a:prstGeom>
          <a:noFill/>
          <a:ln w="28575">
            <a:solidFill>
              <a:srgbClr val="000000"/>
            </a:solidFill>
            <a:round/>
            <a:headEnd/>
            <a:tailEnd/>
          </a:ln>
        </p:spPr>
        <p:txBody>
          <a:bodyPr/>
          <a:lstStyle/>
          <a:p>
            <a:endParaRPr lang="en-US"/>
          </a:p>
        </p:txBody>
      </p:sp>
      <p:grpSp>
        <p:nvGrpSpPr>
          <p:cNvPr id="7183" name="Group 15"/>
          <p:cNvGrpSpPr>
            <a:grpSpLocks/>
          </p:cNvGrpSpPr>
          <p:nvPr/>
        </p:nvGrpSpPr>
        <p:grpSpPr bwMode="auto">
          <a:xfrm>
            <a:off x="152400" y="2209800"/>
            <a:ext cx="8153400" cy="4343400"/>
            <a:chOff x="96" y="1392"/>
            <a:chExt cx="5136" cy="2736"/>
          </a:xfrm>
        </p:grpSpPr>
        <p:sp>
          <p:nvSpPr>
            <p:cNvPr id="7173" name="Line 3"/>
            <p:cNvSpPr>
              <a:spLocks noChangeShapeType="1"/>
            </p:cNvSpPr>
            <p:nvPr/>
          </p:nvSpPr>
          <p:spPr bwMode="auto">
            <a:xfrm>
              <a:off x="374" y="3888"/>
              <a:ext cx="969" cy="0"/>
            </a:xfrm>
            <a:prstGeom prst="line">
              <a:avLst/>
            </a:prstGeom>
            <a:noFill/>
            <a:ln w="28575">
              <a:solidFill>
                <a:srgbClr val="000000"/>
              </a:solidFill>
              <a:round/>
              <a:headEnd/>
              <a:tailEnd/>
            </a:ln>
          </p:spPr>
          <p:txBody>
            <a:bodyPr/>
            <a:lstStyle/>
            <a:p>
              <a:endParaRPr lang="en-US"/>
            </a:p>
          </p:txBody>
        </p:sp>
        <p:sp>
          <p:nvSpPr>
            <p:cNvPr id="7174" name="Line 4"/>
            <p:cNvSpPr>
              <a:spLocks noChangeShapeType="1"/>
            </p:cNvSpPr>
            <p:nvPr/>
          </p:nvSpPr>
          <p:spPr bwMode="auto">
            <a:xfrm flipV="1">
              <a:off x="1343" y="1783"/>
              <a:ext cx="1255" cy="2105"/>
            </a:xfrm>
            <a:prstGeom prst="line">
              <a:avLst/>
            </a:prstGeom>
            <a:noFill/>
            <a:ln w="28575">
              <a:solidFill>
                <a:srgbClr val="000000"/>
              </a:solidFill>
              <a:round/>
              <a:headEnd/>
              <a:tailEnd/>
            </a:ln>
          </p:spPr>
          <p:txBody>
            <a:bodyPr/>
            <a:lstStyle/>
            <a:p>
              <a:endParaRPr lang="en-US"/>
            </a:p>
          </p:txBody>
        </p:sp>
        <p:sp>
          <p:nvSpPr>
            <p:cNvPr id="7176" name="Line 6"/>
            <p:cNvSpPr>
              <a:spLocks noChangeShapeType="1"/>
            </p:cNvSpPr>
            <p:nvPr/>
          </p:nvSpPr>
          <p:spPr bwMode="auto">
            <a:xfrm>
              <a:off x="4138" y="3517"/>
              <a:ext cx="998" cy="0"/>
            </a:xfrm>
            <a:prstGeom prst="line">
              <a:avLst/>
            </a:prstGeom>
            <a:noFill/>
            <a:ln w="28575">
              <a:solidFill>
                <a:srgbClr val="000000"/>
              </a:solidFill>
              <a:round/>
              <a:headEnd/>
              <a:tailEnd/>
            </a:ln>
          </p:spPr>
          <p:txBody>
            <a:bodyPr/>
            <a:lstStyle/>
            <a:p>
              <a:endParaRPr lang="en-US"/>
            </a:p>
          </p:txBody>
        </p:sp>
        <p:sp>
          <p:nvSpPr>
            <p:cNvPr id="1031" name="Text Box 7"/>
            <p:cNvSpPr txBox="1">
              <a:spLocks noChangeArrowheads="1"/>
            </p:cNvSpPr>
            <p:nvPr/>
          </p:nvSpPr>
          <p:spPr bwMode="auto">
            <a:xfrm>
              <a:off x="192" y="3216"/>
              <a:ext cx="1200" cy="912"/>
            </a:xfrm>
            <a:prstGeom prst="rect">
              <a:avLst/>
            </a:prstGeom>
            <a:noFill/>
            <a:ln w="9525">
              <a:noFill/>
              <a:miter lim="800000"/>
              <a:headEnd/>
              <a:tailEnd/>
            </a:ln>
          </p:spPr>
          <p:txBody>
            <a:bodyPr/>
            <a:lstStyle/>
            <a:p>
              <a:pPr>
                <a:spcAft>
                  <a:spcPts val="1000"/>
                </a:spcAft>
                <a:defRPr/>
              </a:pPr>
              <a:r>
                <a:rPr lang="en-US" sz="1600" b="1" dirty="0" smtClean="0">
                  <a:solidFill>
                    <a:srgbClr val="FF0000"/>
                  </a:solidFill>
                  <a:latin typeface="Calibri" pitchFamily="34" charset="0"/>
                </a:rPr>
                <a:t>Exposition: introduces info </a:t>
              </a:r>
              <a:r>
                <a:rPr lang="en-US" sz="1600" b="1" dirty="0">
                  <a:solidFill>
                    <a:srgbClr val="FF0000"/>
                  </a:solidFill>
                  <a:latin typeface="Calibri" pitchFamily="34" charset="0"/>
                </a:rPr>
                <a:t>about characters, setting, conflict</a:t>
              </a:r>
            </a:p>
          </p:txBody>
        </p:sp>
        <p:sp>
          <p:nvSpPr>
            <p:cNvPr id="7178" name="Text Box 8"/>
            <p:cNvSpPr txBox="1">
              <a:spLocks noChangeArrowheads="1"/>
            </p:cNvSpPr>
            <p:nvPr/>
          </p:nvSpPr>
          <p:spPr bwMode="auto">
            <a:xfrm>
              <a:off x="96" y="2125"/>
              <a:ext cx="2160" cy="419"/>
            </a:xfrm>
            <a:prstGeom prst="rect">
              <a:avLst/>
            </a:prstGeom>
            <a:noFill/>
            <a:ln w="9525">
              <a:noFill/>
              <a:miter lim="800000"/>
              <a:headEnd/>
              <a:tailEnd/>
            </a:ln>
          </p:spPr>
          <p:txBody>
            <a:bodyPr/>
            <a:lstStyle/>
            <a:p>
              <a:pPr>
                <a:spcAft>
                  <a:spcPts val="1000"/>
                </a:spcAft>
              </a:pPr>
              <a:r>
                <a:rPr lang="en-US" sz="1600" b="1" dirty="0">
                  <a:solidFill>
                    <a:srgbClr val="FF0000"/>
                  </a:solidFill>
                  <a:latin typeface="Calibri" pitchFamily="34" charset="0"/>
                </a:rPr>
                <a:t>Rising Action: problem builds; conflict becomes more difficult to resolve</a:t>
              </a:r>
              <a:endParaRPr lang="en-US" sz="1600" b="1" dirty="0">
                <a:solidFill>
                  <a:srgbClr val="FF0000"/>
                </a:solidFill>
              </a:endParaRPr>
            </a:p>
          </p:txBody>
        </p:sp>
        <p:sp>
          <p:nvSpPr>
            <p:cNvPr id="7179" name="Text Box 9"/>
            <p:cNvSpPr txBox="1">
              <a:spLocks noChangeArrowheads="1"/>
            </p:cNvSpPr>
            <p:nvPr/>
          </p:nvSpPr>
          <p:spPr bwMode="auto">
            <a:xfrm>
              <a:off x="2784" y="1392"/>
              <a:ext cx="2256" cy="420"/>
            </a:xfrm>
            <a:prstGeom prst="rect">
              <a:avLst/>
            </a:prstGeom>
            <a:noFill/>
            <a:ln w="9525">
              <a:noFill/>
              <a:miter lim="800000"/>
              <a:headEnd/>
              <a:tailEnd/>
            </a:ln>
          </p:spPr>
          <p:txBody>
            <a:bodyPr/>
            <a:lstStyle/>
            <a:p>
              <a:pPr>
                <a:spcAft>
                  <a:spcPts val="1000"/>
                </a:spcAft>
              </a:pPr>
              <a:r>
                <a:rPr lang="en-US" sz="1600" b="1" dirty="0">
                  <a:solidFill>
                    <a:srgbClr val="FF0000"/>
                  </a:solidFill>
                  <a:latin typeface="Calibri" pitchFamily="34" charset="0"/>
                </a:rPr>
                <a:t>Climax: turning point; height of action; main character comes face to face with the conflict</a:t>
              </a:r>
              <a:endParaRPr lang="en-US" sz="1600" b="1" dirty="0">
                <a:solidFill>
                  <a:srgbClr val="FF0000"/>
                </a:solidFill>
              </a:endParaRPr>
            </a:p>
          </p:txBody>
        </p:sp>
        <p:sp>
          <p:nvSpPr>
            <p:cNvPr id="7180" name="Text Box 10"/>
            <p:cNvSpPr txBox="1">
              <a:spLocks noChangeArrowheads="1"/>
            </p:cNvSpPr>
            <p:nvPr/>
          </p:nvSpPr>
          <p:spPr bwMode="auto">
            <a:xfrm>
              <a:off x="3360" y="2256"/>
              <a:ext cx="1429" cy="586"/>
            </a:xfrm>
            <a:prstGeom prst="rect">
              <a:avLst/>
            </a:prstGeom>
            <a:noFill/>
            <a:ln w="9525">
              <a:noFill/>
              <a:miter lim="800000"/>
              <a:headEnd/>
              <a:tailEnd/>
            </a:ln>
          </p:spPr>
          <p:txBody>
            <a:bodyPr/>
            <a:lstStyle/>
            <a:p>
              <a:pPr>
                <a:spcAft>
                  <a:spcPts val="1000"/>
                </a:spcAft>
              </a:pPr>
              <a:r>
                <a:rPr lang="en-US" sz="1600" b="1" dirty="0">
                  <a:solidFill>
                    <a:srgbClr val="FF0000"/>
                  </a:solidFill>
                  <a:latin typeface="Calibri" pitchFamily="34" charset="0"/>
                </a:rPr>
                <a:t>Falling Action: conflict begins to be resolved</a:t>
              </a:r>
              <a:endParaRPr lang="en-US" sz="1600" b="1" dirty="0">
                <a:solidFill>
                  <a:srgbClr val="FF0000"/>
                </a:solidFill>
              </a:endParaRPr>
            </a:p>
          </p:txBody>
        </p:sp>
        <p:sp>
          <p:nvSpPr>
            <p:cNvPr id="7181" name="Text Box 11"/>
            <p:cNvSpPr txBox="1">
              <a:spLocks noChangeArrowheads="1"/>
            </p:cNvSpPr>
            <p:nvPr/>
          </p:nvSpPr>
          <p:spPr bwMode="auto">
            <a:xfrm>
              <a:off x="4138" y="2976"/>
              <a:ext cx="1094" cy="495"/>
            </a:xfrm>
            <a:prstGeom prst="rect">
              <a:avLst/>
            </a:prstGeom>
            <a:noFill/>
            <a:ln w="9525">
              <a:noFill/>
              <a:miter lim="800000"/>
              <a:headEnd/>
              <a:tailEnd/>
            </a:ln>
          </p:spPr>
          <p:txBody>
            <a:bodyPr/>
            <a:lstStyle/>
            <a:p>
              <a:pPr>
                <a:spcAft>
                  <a:spcPts val="1000"/>
                </a:spcAft>
              </a:pPr>
              <a:r>
                <a:rPr lang="en-US" sz="1600" b="1" dirty="0">
                  <a:solidFill>
                    <a:srgbClr val="FF0000"/>
                  </a:solidFill>
                  <a:latin typeface="Calibri" pitchFamily="34" charset="0"/>
                </a:rPr>
                <a:t>Resolution</a:t>
              </a:r>
              <a:r>
                <a:rPr lang="en-US" sz="1600" b="1" dirty="0" smtClean="0">
                  <a:solidFill>
                    <a:srgbClr val="FF0000"/>
                  </a:solidFill>
                  <a:latin typeface="Calibri" pitchFamily="34" charset="0"/>
                </a:rPr>
                <a:t>: (Denouement)  </a:t>
              </a:r>
              <a:r>
                <a:rPr lang="en-US" sz="1600" b="1" dirty="0">
                  <a:solidFill>
                    <a:srgbClr val="FF0000"/>
                  </a:solidFill>
                  <a:latin typeface="Calibri" pitchFamily="34" charset="0"/>
                </a:rPr>
                <a:t>conflict ends</a:t>
              </a:r>
              <a:endParaRPr lang="en-US" sz="1600" b="1" dirty="0">
                <a:solidFill>
                  <a:srgbClr val="FF0000"/>
                </a:solidFill>
              </a:endParaRPr>
            </a:p>
          </p:txBody>
        </p:sp>
      </p:grpSp>
      <p:sp>
        <p:nvSpPr>
          <p:cNvPr id="15" name="Text Box 9"/>
          <p:cNvSpPr txBox="1">
            <a:spLocks noChangeArrowheads="1"/>
          </p:cNvSpPr>
          <p:nvPr/>
        </p:nvSpPr>
        <p:spPr bwMode="auto">
          <a:xfrm>
            <a:off x="457200" y="2514600"/>
            <a:ext cx="3810000" cy="666750"/>
          </a:xfrm>
          <a:prstGeom prst="rect">
            <a:avLst/>
          </a:prstGeom>
          <a:noFill/>
          <a:ln w="9525">
            <a:noFill/>
            <a:miter lim="800000"/>
            <a:headEnd/>
            <a:tailEnd/>
          </a:ln>
        </p:spPr>
        <p:txBody>
          <a:bodyPr/>
          <a:lstStyle/>
          <a:p>
            <a:pPr>
              <a:spcAft>
                <a:spcPts val="1000"/>
              </a:spcAft>
            </a:pPr>
            <a:r>
              <a:rPr lang="en-US" sz="1600" b="1" dirty="0" smtClean="0">
                <a:solidFill>
                  <a:srgbClr val="FF0000"/>
                </a:solidFill>
                <a:latin typeface="Calibri" pitchFamily="34" charset="0"/>
              </a:rPr>
              <a:t>Crisis: conflict is at a turning point-before or at the same time as the Climax</a:t>
            </a:r>
            <a:endParaRPr lang="en-US" sz="1600" b="1" dirty="0">
              <a:solidFill>
                <a:srgbClr val="FF0000"/>
              </a:solidFill>
            </a:endParaRPr>
          </a:p>
        </p:txBody>
      </p:sp>
      <p:sp>
        <p:nvSpPr>
          <p:cNvPr id="17" name="Text Box 8"/>
          <p:cNvSpPr txBox="1">
            <a:spLocks noChangeArrowheads="1"/>
          </p:cNvSpPr>
          <p:nvPr/>
        </p:nvSpPr>
        <p:spPr bwMode="auto">
          <a:xfrm>
            <a:off x="609600" y="4191000"/>
            <a:ext cx="2971800" cy="817563"/>
          </a:xfrm>
          <a:prstGeom prst="rect">
            <a:avLst/>
          </a:prstGeom>
          <a:noFill/>
          <a:ln w="9525">
            <a:noFill/>
            <a:miter lim="800000"/>
            <a:headEnd/>
            <a:tailEnd/>
          </a:ln>
        </p:spPr>
        <p:txBody>
          <a:bodyPr/>
          <a:lstStyle/>
          <a:p>
            <a:pPr>
              <a:spcAft>
                <a:spcPts val="1000"/>
              </a:spcAft>
            </a:pPr>
            <a:r>
              <a:rPr lang="en-US" sz="1600" b="1" dirty="0" smtClean="0">
                <a:solidFill>
                  <a:srgbClr val="FF0000"/>
                </a:solidFill>
                <a:latin typeface="Calibri" pitchFamily="34" charset="0"/>
              </a:rPr>
              <a:t>Inciting Force: the event or character that triggers the conflict</a:t>
            </a:r>
            <a:endParaRPr lang="en-US" sz="1600" b="1"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solidFill>
                  <a:srgbClr val="FF0000"/>
                </a:solidFill>
              </a:rPr>
              <a:t>Conflict</a:t>
            </a:r>
            <a:endParaRPr lang="en-US" sz="6000" b="1" dirty="0">
              <a:solidFill>
                <a:srgbClr val="FF0000"/>
              </a:solidFill>
            </a:endParaRPr>
          </a:p>
        </p:txBody>
      </p:sp>
      <p:sp>
        <p:nvSpPr>
          <p:cNvPr id="3" name="Content Placeholder 2"/>
          <p:cNvSpPr>
            <a:spLocks noGrp="1"/>
          </p:cNvSpPr>
          <p:nvPr>
            <p:ph idx="1"/>
          </p:nvPr>
        </p:nvSpPr>
        <p:spPr/>
        <p:txBody>
          <a:bodyPr>
            <a:normAutofit lnSpcReduction="10000"/>
          </a:bodyPr>
          <a:lstStyle/>
          <a:p>
            <a:pPr marL="0">
              <a:buNone/>
            </a:pPr>
            <a:r>
              <a:rPr lang="en-US" dirty="0" smtClean="0"/>
              <a:t>Conflict is the essence of fiction. It creates plot. Often, more than one kind of conflict is taking place at the same time. In every case, however, the existence of conflict enhances the reader’s understanding of a character and creates the suspense and interest that make you want to continue reading. </a:t>
            </a:r>
          </a:p>
          <a:p>
            <a:pPr marL="0"/>
            <a:endParaRPr lang="en-US" dirty="0" smtClean="0"/>
          </a:p>
          <a:p>
            <a:pPr marL="0">
              <a:buNone/>
            </a:pPr>
            <a:r>
              <a:rPr lang="en-US" dirty="0" smtClean="0"/>
              <a:t>The conflicts we encounter can usually be identified as one of four kinds.</a:t>
            </a:r>
            <a:r>
              <a:rPr lang="en-US" b="1" dirty="0" smtClean="0"/>
              <a:t> </a:t>
            </a:r>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solidFill>
                  <a:srgbClr val="FF0000"/>
                </a:solidFill>
              </a:rPr>
              <a:t>CONFLICT: </a:t>
            </a:r>
            <a:br>
              <a:rPr lang="en-US" sz="5400" b="1" dirty="0" smtClean="0">
                <a:solidFill>
                  <a:srgbClr val="FF0000"/>
                </a:solidFill>
              </a:rPr>
            </a:br>
            <a:r>
              <a:rPr lang="en-US" sz="5400" b="1" dirty="0" smtClean="0">
                <a:solidFill>
                  <a:srgbClr val="FF0000"/>
                </a:solidFill>
              </a:rPr>
              <a:t>HUMAN VS. HUMAN</a:t>
            </a:r>
            <a:endParaRPr lang="en-US" sz="5400" b="1" dirty="0">
              <a:solidFill>
                <a:srgbClr val="FF0000"/>
              </a:solidFill>
            </a:endParaRPr>
          </a:p>
        </p:txBody>
      </p:sp>
      <p:sp>
        <p:nvSpPr>
          <p:cNvPr id="3" name="Content Placeholder 2"/>
          <p:cNvSpPr>
            <a:spLocks noGrp="1"/>
          </p:cNvSpPr>
          <p:nvPr>
            <p:ph idx="1"/>
          </p:nvPr>
        </p:nvSpPr>
        <p:spPr>
          <a:xfrm>
            <a:off x="457200" y="2895600"/>
            <a:ext cx="8229600" cy="3389376"/>
          </a:xfrm>
        </p:spPr>
        <p:txBody>
          <a:bodyPr>
            <a:normAutofit/>
          </a:bodyPr>
          <a:lstStyle/>
          <a:p>
            <a:r>
              <a:rPr lang="en-US" dirty="0" smtClean="0"/>
              <a:t>Conflict that pits one person against another</a:t>
            </a:r>
          </a:p>
          <a:p>
            <a:r>
              <a:rPr lang="en-US" dirty="0" smtClean="0"/>
              <a:t>Sometimes the conflict can have a non-“human” antagonist, but the conflict is usually individual vs. individual </a:t>
            </a:r>
          </a:p>
          <a:p>
            <a:r>
              <a:rPr lang="en-US" dirty="0" smtClean="0"/>
              <a:t>Examples: human vs. supernatural being, human vs. machine, human vs. wizard, animal vs. animal, criminal vs. policeman, etc.)</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solidFill>
                  <a:srgbClr val="FF0000"/>
                </a:solidFill>
              </a:rPr>
              <a:t>CONFLICT: </a:t>
            </a:r>
            <a:br>
              <a:rPr lang="en-US" sz="5400" b="1" dirty="0" smtClean="0">
                <a:solidFill>
                  <a:srgbClr val="FF0000"/>
                </a:solidFill>
              </a:rPr>
            </a:br>
            <a:r>
              <a:rPr lang="en-US" sz="5400" b="1" dirty="0" smtClean="0">
                <a:solidFill>
                  <a:srgbClr val="FF0000"/>
                </a:solidFill>
              </a:rPr>
              <a:t>HUMAN VS. NATURE</a:t>
            </a:r>
            <a:endParaRPr lang="en-US" sz="5400" b="1" dirty="0">
              <a:solidFill>
                <a:srgbClr val="FF0000"/>
              </a:solidFill>
            </a:endParaRPr>
          </a:p>
        </p:txBody>
      </p:sp>
      <p:sp>
        <p:nvSpPr>
          <p:cNvPr id="3" name="Content Placeholder 2"/>
          <p:cNvSpPr>
            <a:spLocks noGrp="1"/>
          </p:cNvSpPr>
          <p:nvPr>
            <p:ph idx="1"/>
          </p:nvPr>
        </p:nvSpPr>
        <p:spPr>
          <a:xfrm>
            <a:off x="457200" y="2895600"/>
            <a:ext cx="8229600" cy="3389376"/>
          </a:xfrm>
        </p:spPr>
        <p:txBody>
          <a:bodyPr>
            <a:normAutofit lnSpcReduction="10000"/>
          </a:bodyPr>
          <a:lstStyle/>
          <a:p>
            <a:r>
              <a:rPr lang="en-US" dirty="0" smtClean="0"/>
              <a:t>A run-in with the forces of nature. On the one hand, it expresses the insignificance of a single human life in the cosmic scheme of things. On the other hand, it tests the limits of a person’s strength and will to live.</a:t>
            </a:r>
          </a:p>
          <a:p>
            <a:r>
              <a:rPr lang="en-US" dirty="0" smtClean="0"/>
              <a:t>Examples: human vs. tornado, human vs. earthquake, human vs. ocean, human vs. wilderness, human vs. sea monster, etc.</a:t>
            </a:r>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solidFill>
                  <a:srgbClr val="FF0000"/>
                </a:solidFill>
              </a:rPr>
              <a:t>CONFLICT: </a:t>
            </a:r>
            <a:br>
              <a:rPr lang="en-US" sz="5400" b="1" dirty="0" smtClean="0">
                <a:solidFill>
                  <a:srgbClr val="FF0000"/>
                </a:solidFill>
              </a:rPr>
            </a:br>
            <a:r>
              <a:rPr lang="en-US" sz="5400" b="1" dirty="0" smtClean="0">
                <a:solidFill>
                  <a:srgbClr val="FF0000"/>
                </a:solidFill>
              </a:rPr>
              <a:t>HUMAN VS. SOCIETY</a:t>
            </a:r>
            <a:endParaRPr lang="en-US" sz="5400" b="1" dirty="0">
              <a:solidFill>
                <a:srgbClr val="FF0000"/>
              </a:solidFill>
            </a:endParaRPr>
          </a:p>
        </p:txBody>
      </p:sp>
      <p:sp>
        <p:nvSpPr>
          <p:cNvPr id="3" name="Content Placeholder 2"/>
          <p:cNvSpPr>
            <a:spLocks noGrp="1"/>
          </p:cNvSpPr>
          <p:nvPr>
            <p:ph idx="1"/>
          </p:nvPr>
        </p:nvSpPr>
        <p:spPr>
          <a:xfrm>
            <a:off x="457200" y="2895600"/>
            <a:ext cx="8229600" cy="3389376"/>
          </a:xfrm>
        </p:spPr>
        <p:txBody>
          <a:bodyPr>
            <a:normAutofit fontScale="85000" lnSpcReduction="20000"/>
          </a:bodyPr>
          <a:lstStyle/>
          <a:p>
            <a:r>
              <a:rPr lang="en-US" sz="3000" dirty="0" smtClean="0"/>
              <a:t>The values and customs by which everyone else lives are being challenged. </a:t>
            </a:r>
          </a:p>
          <a:p>
            <a:r>
              <a:rPr lang="en-US" sz="3000" dirty="0" smtClean="0"/>
              <a:t>The character may come to an untimely end as a result of his or her own beliefs. </a:t>
            </a:r>
          </a:p>
          <a:p>
            <a:r>
              <a:rPr lang="en-US" sz="3000" dirty="0" smtClean="0"/>
              <a:t>The character may, on the other hand, bring others around to a sympathetic point of view, or it may be decided that society was right after all.</a:t>
            </a:r>
          </a:p>
          <a:p>
            <a:r>
              <a:rPr lang="en-US" sz="3000" dirty="0" smtClean="0"/>
              <a:t>Examples: human vs. government, young person vs. tradition, human vs. church, etc.</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3377</TotalTime>
  <Words>1213</Words>
  <Application>Microsoft Office PowerPoint</Application>
  <PresentationFormat>On-screen Show (4:3)</PresentationFormat>
  <Paragraphs>142</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Urban</vt:lpstr>
      <vt:lpstr>Literary Terms</vt:lpstr>
      <vt:lpstr>Theme</vt:lpstr>
      <vt:lpstr>Point of View </vt:lpstr>
      <vt:lpstr>Point of View </vt:lpstr>
      <vt:lpstr>Plot</vt:lpstr>
      <vt:lpstr>Conflict</vt:lpstr>
      <vt:lpstr>CONFLICT:  HUMAN VS. HUMAN</vt:lpstr>
      <vt:lpstr>CONFLICT:  HUMAN VS. NATURE</vt:lpstr>
      <vt:lpstr>CONFLICT:  HUMAN VS. SOCIETY</vt:lpstr>
      <vt:lpstr>CONFLICT:  HUMAN VS. SELF</vt:lpstr>
      <vt:lpstr>Conflict</vt:lpstr>
      <vt:lpstr>FORESHADOWING</vt:lpstr>
      <vt:lpstr>Characterization</vt:lpstr>
      <vt:lpstr>Characterization</vt:lpstr>
      <vt:lpstr>Characterization</vt:lpstr>
      <vt:lpstr>Characterization</vt:lpstr>
      <vt:lpstr>Irony and Parody</vt:lpstr>
      <vt:lpstr>Irony</vt:lpstr>
      <vt:lpstr>SYMBOLISM</vt:lpstr>
      <vt:lpstr>Slide 20</vt:lpstr>
      <vt:lpstr>Slide 21</vt:lpstr>
      <vt:lpstr>Slide 22</vt:lpstr>
      <vt:lpstr>Tone</vt:lpstr>
      <vt:lpstr>Mood</vt:lpstr>
    </vt:vector>
  </TitlesOfParts>
  <Company>Renton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angela.roh</dc:creator>
  <cp:lastModifiedBy>Lindsay States</cp:lastModifiedBy>
  <cp:revision>207</cp:revision>
  <dcterms:created xsi:type="dcterms:W3CDTF">2007-09-11T13:36:12Z</dcterms:created>
  <dcterms:modified xsi:type="dcterms:W3CDTF">2010-08-30T00:01:23Z</dcterms:modified>
</cp:coreProperties>
</file>